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2A03B4-C9FF-42A7-BDA0-0F1D6BDB49B2}" type="datetimeFigureOut">
              <a:rPr lang="es-CO" smtClean="0"/>
              <a:pPr/>
              <a:t>14/10/2012</a:t>
            </a:fld>
            <a:endParaRPr lang="es-CO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A6BBEF-1688-4263-B213-D049839BC094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s-CO" sz="4000" dirty="0" smtClean="0"/>
              <a:t>REACCIONES QUIMICAS</a:t>
            </a:r>
            <a:endParaRPr lang="es-CO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450704"/>
            <a:ext cx="8458200" cy="1202432"/>
          </a:xfrm>
        </p:spPr>
        <p:txBody>
          <a:bodyPr>
            <a:normAutofit/>
          </a:bodyPr>
          <a:lstStyle/>
          <a:p>
            <a:pPr algn="r"/>
            <a:r>
              <a:rPr lang="es-CO" sz="3200" dirty="0" smtClean="0"/>
              <a:t>JUAN MANUEL GUTIERREZ</a:t>
            </a:r>
            <a:endParaRPr lang="es-C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95736" y="404664"/>
            <a:ext cx="261924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REACCIONES QUIMICAS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5796136" y="1700808"/>
            <a:ext cx="1851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Encontramos 2 </a:t>
            </a:r>
          </a:p>
          <a:p>
            <a:pPr algn="ctr"/>
            <a:r>
              <a:rPr lang="es-CO" dirty="0" smtClean="0"/>
              <a:t>Clases de numero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4139952" y="3861048"/>
            <a:ext cx="2539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Antes de cada  formula</a:t>
            </a:r>
          </a:p>
          <a:p>
            <a:pPr algn="ctr"/>
            <a:r>
              <a:rPr lang="es-CO" dirty="0"/>
              <a:t>p</a:t>
            </a:r>
            <a:r>
              <a:rPr lang="es-CO" dirty="0" smtClean="0"/>
              <a:t>ara igualar los átomos o</a:t>
            </a:r>
          </a:p>
          <a:p>
            <a:pPr algn="ctr"/>
            <a:r>
              <a:rPr lang="es-CO" dirty="0" smtClean="0"/>
              <a:t>Compuestos.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2195736" y="1436583"/>
            <a:ext cx="2634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Todo fenómeno químico</a:t>
            </a:r>
          </a:p>
          <a:p>
            <a:pPr algn="ctr"/>
            <a:r>
              <a:rPr lang="es-CO" dirty="0" smtClean="0"/>
              <a:t>Se puede representar por </a:t>
            </a:r>
          </a:p>
          <a:p>
            <a:pPr algn="ctr"/>
            <a:r>
              <a:rPr lang="es-CO" dirty="0" smtClean="0"/>
              <a:t>Medio de una ecuación </a:t>
            </a:r>
          </a:p>
          <a:p>
            <a:pPr algn="ctr"/>
            <a:r>
              <a:rPr lang="es-CO" dirty="0" smtClean="0"/>
              <a:t>química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164288" y="3068960"/>
            <a:ext cx="16561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SUBINDICES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788024" y="3068960"/>
            <a:ext cx="119994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INDICES </a:t>
            </a:r>
            <a:endParaRPr lang="es-CO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48264" y="3717032"/>
            <a:ext cx="20763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Son los números </a:t>
            </a:r>
          </a:p>
          <a:p>
            <a:pPr algn="ctr"/>
            <a:r>
              <a:rPr lang="es-CO" dirty="0" smtClean="0"/>
              <a:t>Colocados después</a:t>
            </a:r>
          </a:p>
          <a:p>
            <a:pPr algn="ctr"/>
            <a:r>
              <a:rPr lang="es-CO" dirty="0" smtClean="0"/>
              <a:t> de cada elemento y</a:t>
            </a:r>
          </a:p>
          <a:p>
            <a:pPr algn="ctr"/>
            <a:r>
              <a:rPr lang="es-CO" dirty="0" smtClean="0"/>
              <a:t>Solo lo afecta a el.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9000"/>
          </a:blip>
          <a:srcRect/>
          <a:stretch>
            <a:fillRect/>
          </a:stretch>
        </p:blipFill>
        <p:spPr bwMode="auto">
          <a:xfrm>
            <a:off x="2771800" y="5661248"/>
            <a:ext cx="527458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2545230" y="3212976"/>
            <a:ext cx="191590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dirty="0" smtClean="0">
                <a:hlinkClick r:id="rId3" action="ppaction://hlinksldjump"/>
              </a:rPr>
              <a:t>Se debe cumplir</a:t>
            </a:r>
            <a:r>
              <a:rPr lang="es-CO" dirty="0" smtClean="0"/>
              <a:t> </a:t>
            </a:r>
          </a:p>
        </p:txBody>
      </p:sp>
      <p:cxnSp>
        <p:nvCxnSpPr>
          <p:cNvPr id="25" name="24 Conector angular"/>
          <p:cNvCxnSpPr>
            <a:stCxn id="5" idx="2"/>
            <a:endCxn id="9" idx="0"/>
          </p:cNvCxnSpPr>
          <p:nvPr/>
        </p:nvCxnSpPr>
        <p:spPr>
          <a:xfrm rot="5400000">
            <a:off x="5693976" y="2041161"/>
            <a:ext cx="721821" cy="13337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5" idx="2"/>
            <a:endCxn id="8" idx="0"/>
          </p:cNvCxnSpPr>
          <p:nvPr/>
        </p:nvCxnSpPr>
        <p:spPr>
          <a:xfrm rot="16200000" flipH="1">
            <a:off x="6996167" y="2072746"/>
            <a:ext cx="721821" cy="127060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stCxn id="6" idx="2"/>
            <a:endCxn id="11265" idx="0"/>
          </p:cNvCxnSpPr>
          <p:nvPr/>
        </p:nvCxnSpPr>
        <p:spPr>
          <a:xfrm flipH="1">
            <a:off x="5409093" y="4784378"/>
            <a:ext cx="855" cy="876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7" idx="3"/>
            <a:endCxn id="5" idx="1"/>
          </p:cNvCxnSpPr>
          <p:nvPr/>
        </p:nvCxnSpPr>
        <p:spPr>
          <a:xfrm flipV="1">
            <a:off x="4830047" y="2023974"/>
            <a:ext cx="966089" cy="12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>
            <a:stCxn id="9" idx="2"/>
            <a:endCxn id="6" idx="0"/>
          </p:cNvCxnSpPr>
          <p:nvPr/>
        </p:nvCxnSpPr>
        <p:spPr>
          <a:xfrm>
            <a:off x="5387998" y="3438292"/>
            <a:ext cx="21950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>
            <a:stCxn id="8" idx="2"/>
            <a:endCxn id="10" idx="0"/>
          </p:cNvCxnSpPr>
          <p:nvPr/>
        </p:nvCxnSpPr>
        <p:spPr>
          <a:xfrm flipH="1">
            <a:off x="7986433" y="3438292"/>
            <a:ext cx="5947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Forma"/>
          <p:cNvCxnSpPr/>
          <p:nvPr/>
        </p:nvCxnSpPr>
        <p:spPr>
          <a:xfrm rot="16200000" flipH="1">
            <a:off x="7536453" y="5421345"/>
            <a:ext cx="1067923" cy="59953"/>
          </a:xfrm>
          <a:prstGeom prst="bentConnector4">
            <a:avLst>
              <a:gd name="adj1" fmla="val 34829"/>
              <a:gd name="adj2" fmla="val 10730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CuadroTexto"/>
          <p:cNvSpPr txBox="1"/>
          <p:nvPr/>
        </p:nvSpPr>
        <p:spPr>
          <a:xfrm>
            <a:off x="0" y="3140968"/>
            <a:ext cx="248376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hlinkClick r:id="rId4" action="ppaction://hlinksldjump"/>
              </a:rPr>
              <a:t>Clasificación de las</a:t>
            </a:r>
          </a:p>
          <a:p>
            <a:pPr algn="ctr"/>
            <a:r>
              <a:rPr lang="es-CO" dirty="0" smtClean="0">
                <a:hlinkClick r:id="rId4" action="ppaction://hlinksldjump"/>
              </a:rPr>
              <a:t>Reacciones químicas</a:t>
            </a:r>
            <a:endParaRPr lang="es-CO" dirty="0"/>
          </a:p>
        </p:txBody>
      </p:sp>
      <p:cxnSp>
        <p:nvCxnSpPr>
          <p:cNvPr id="77" name="76 Forma"/>
          <p:cNvCxnSpPr>
            <a:stCxn id="7" idx="1"/>
            <a:endCxn id="75" idx="0"/>
          </p:cNvCxnSpPr>
          <p:nvPr/>
        </p:nvCxnSpPr>
        <p:spPr>
          <a:xfrm rot="10800000" flipV="1">
            <a:off x="1241884" y="2036748"/>
            <a:ext cx="953852" cy="110422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7" idx="2"/>
            <a:endCxn id="19" idx="0"/>
          </p:cNvCxnSpPr>
          <p:nvPr/>
        </p:nvCxnSpPr>
        <p:spPr>
          <a:xfrm flipH="1">
            <a:off x="3503185" y="2636912"/>
            <a:ext cx="9707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4" idx="2"/>
            <a:endCxn id="7" idx="0"/>
          </p:cNvCxnSpPr>
          <p:nvPr/>
        </p:nvCxnSpPr>
        <p:spPr>
          <a:xfrm>
            <a:off x="3505359" y="1050995"/>
            <a:ext cx="7533" cy="385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59753" y="332656"/>
            <a:ext cx="216437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2000" b="1" dirty="0" smtClean="0"/>
              <a:t>Se debe cumplir</a:t>
            </a:r>
            <a:endParaRPr lang="es-CO" b="1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819218" y="1342509"/>
            <a:ext cx="295318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b="1" dirty="0" smtClean="0"/>
              <a:t>LEY DE LA CONSERVACIÓN</a:t>
            </a:r>
          </a:p>
          <a:p>
            <a:pPr algn="ctr"/>
            <a:r>
              <a:rPr lang="es-CO" sz="1600" b="1" dirty="0" smtClean="0"/>
              <a:t>DE LA MATERIA</a:t>
            </a:r>
            <a:endParaRPr lang="es-CO" sz="16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35097" y="2710661"/>
            <a:ext cx="295318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b="1" dirty="0" smtClean="0"/>
              <a:t>LEY DE LA CONSERVACIÓN</a:t>
            </a:r>
          </a:p>
          <a:p>
            <a:pPr algn="ctr"/>
            <a:r>
              <a:rPr lang="es-CO" sz="1600" b="1" dirty="0" smtClean="0"/>
              <a:t>DE LA ENERGIA</a:t>
            </a:r>
            <a:endParaRPr lang="es-CO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947301" y="5446965"/>
            <a:ext cx="297376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b="1" dirty="0" smtClean="0"/>
              <a:t>LEY DE LA PROPORCIONES</a:t>
            </a:r>
          </a:p>
          <a:p>
            <a:pPr algn="ctr"/>
            <a:r>
              <a:rPr lang="es-CO" sz="1600" b="1" dirty="0" smtClean="0"/>
              <a:t>MULTIPLES</a:t>
            </a:r>
            <a:endParaRPr lang="es-CO" sz="1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830449" y="4006805"/>
            <a:ext cx="297376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b="1" dirty="0" smtClean="0"/>
              <a:t>LEY DE LA PROPORCIONES</a:t>
            </a:r>
          </a:p>
          <a:p>
            <a:pPr algn="ctr"/>
            <a:r>
              <a:rPr lang="es-CO" sz="1600" b="1" dirty="0" smtClean="0"/>
              <a:t>DEFINIDAS</a:t>
            </a:r>
            <a:endParaRPr lang="es-CO" sz="1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339473" y="1209526"/>
            <a:ext cx="2611612" cy="8617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La cantidad de gramos en</a:t>
            </a:r>
          </a:p>
          <a:p>
            <a:pPr algn="ctr"/>
            <a:r>
              <a:rPr lang="es-CO" sz="1600" dirty="0" smtClean="0"/>
              <a:t>Reacción debe ser  igual a</a:t>
            </a:r>
          </a:p>
          <a:p>
            <a:pPr algn="ctr"/>
            <a:r>
              <a:rPr lang="es-CO" sz="1600" dirty="0" smtClean="0"/>
              <a:t>Los de producto</a:t>
            </a:r>
            <a:endParaRPr lang="es-CO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553436" y="4005064"/>
            <a:ext cx="24301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Todo elemento tiene una</a:t>
            </a:r>
          </a:p>
          <a:p>
            <a:pPr algn="ctr"/>
            <a:r>
              <a:rPr lang="es-CO" sz="1600" dirty="0" smtClean="0"/>
              <a:t>Proporción invariable</a:t>
            </a:r>
            <a:endParaRPr lang="es-CO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61382" y="2577678"/>
            <a:ext cx="2398413" cy="8617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La energía no se crea ni</a:t>
            </a:r>
          </a:p>
          <a:p>
            <a:pPr algn="ctr"/>
            <a:r>
              <a:rPr lang="es-CO" sz="1600" dirty="0" smtClean="0"/>
              <a:t>Se destruye solo se</a:t>
            </a:r>
          </a:p>
          <a:p>
            <a:pPr algn="ctr"/>
            <a:r>
              <a:rPr lang="es-CO" sz="1600" dirty="0" smtClean="0"/>
              <a:t>transforma</a:t>
            </a:r>
            <a:endParaRPr lang="es-CO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10421" y="5157192"/>
            <a:ext cx="2842445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1600" dirty="0" smtClean="0"/>
              <a:t>Dos elementos se pueden</a:t>
            </a:r>
          </a:p>
          <a:p>
            <a:pPr algn="ctr"/>
            <a:r>
              <a:rPr lang="es-CO" sz="1600" dirty="0" smtClean="0"/>
              <a:t>Combinar en mas de una</a:t>
            </a:r>
          </a:p>
          <a:p>
            <a:pPr algn="ctr"/>
            <a:r>
              <a:rPr lang="es-CO" sz="1600" dirty="0" smtClean="0"/>
              <a:t>Proporción formado diferente</a:t>
            </a:r>
          </a:p>
          <a:p>
            <a:pPr algn="ctr"/>
            <a:r>
              <a:rPr lang="es-CO" sz="1600" dirty="0" smtClean="0"/>
              <a:t>Compuestos.</a:t>
            </a:r>
            <a:endParaRPr lang="es-CO" sz="1600" dirty="0"/>
          </a:p>
        </p:txBody>
      </p:sp>
      <p:cxnSp>
        <p:nvCxnSpPr>
          <p:cNvPr id="19" name="18 Conector angular"/>
          <p:cNvCxnSpPr/>
          <p:nvPr/>
        </p:nvCxnSpPr>
        <p:spPr>
          <a:xfrm rot="10800000" flipV="1">
            <a:off x="827584" y="548680"/>
            <a:ext cx="2601283" cy="5180801"/>
          </a:xfrm>
          <a:prstGeom prst="bentConnector3">
            <a:avLst>
              <a:gd name="adj1" fmla="val 1087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angular"/>
          <p:cNvCxnSpPr/>
          <p:nvPr/>
        </p:nvCxnSpPr>
        <p:spPr>
          <a:xfrm rot="10800000" flipV="1">
            <a:off x="827584" y="548680"/>
            <a:ext cx="2628447" cy="1074604"/>
          </a:xfrm>
          <a:prstGeom prst="bentConnector3">
            <a:avLst>
              <a:gd name="adj1" fmla="val 1086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angular"/>
          <p:cNvCxnSpPr/>
          <p:nvPr/>
        </p:nvCxnSpPr>
        <p:spPr>
          <a:xfrm rot="10800000" flipV="1">
            <a:off x="827585" y="548680"/>
            <a:ext cx="2684576" cy="2444497"/>
          </a:xfrm>
          <a:prstGeom prst="bentConnector3">
            <a:avLst>
              <a:gd name="adj1" fmla="val 1085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angular"/>
          <p:cNvCxnSpPr/>
          <p:nvPr/>
        </p:nvCxnSpPr>
        <p:spPr>
          <a:xfrm rot="10800000" flipV="1">
            <a:off x="827585" y="548680"/>
            <a:ext cx="2673291" cy="3740641"/>
          </a:xfrm>
          <a:prstGeom prst="bentConnector3">
            <a:avLst>
              <a:gd name="adj1" fmla="val 1085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6" idx="3"/>
            <a:endCxn id="10" idx="1"/>
          </p:cNvCxnSpPr>
          <p:nvPr/>
        </p:nvCxnSpPr>
        <p:spPr>
          <a:xfrm>
            <a:off x="3772399" y="1634897"/>
            <a:ext cx="567074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7" idx="3"/>
            <a:endCxn id="12" idx="1"/>
          </p:cNvCxnSpPr>
          <p:nvPr/>
        </p:nvCxnSpPr>
        <p:spPr>
          <a:xfrm>
            <a:off x="3788278" y="3003049"/>
            <a:ext cx="773104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9" idx="3"/>
            <a:endCxn id="11" idx="1"/>
          </p:cNvCxnSpPr>
          <p:nvPr/>
        </p:nvCxnSpPr>
        <p:spPr>
          <a:xfrm flipV="1">
            <a:off x="3804212" y="4297452"/>
            <a:ext cx="749224" cy="1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8" idx="3"/>
            <a:endCxn id="13" idx="1"/>
          </p:cNvCxnSpPr>
          <p:nvPr/>
        </p:nvCxnSpPr>
        <p:spPr>
          <a:xfrm flipV="1">
            <a:off x="3921064" y="5711190"/>
            <a:ext cx="689357" cy="28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668344" y="1475492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884368" y="4139788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884368" y="551723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hlinkClick r:id="rId2" action="ppaction://hlinksldjump"/>
              </a:rPr>
              <a:t>ejemplo</a:t>
            </a:r>
            <a:endParaRPr lang="es-CO" dirty="0"/>
          </a:p>
        </p:txBody>
      </p:sp>
      <p:cxnSp>
        <p:nvCxnSpPr>
          <p:cNvPr id="42" name="41 Conector recto de flecha"/>
          <p:cNvCxnSpPr>
            <a:stCxn id="10" idx="3"/>
            <a:endCxn id="38" idx="1"/>
          </p:cNvCxnSpPr>
          <p:nvPr/>
        </p:nvCxnSpPr>
        <p:spPr>
          <a:xfrm>
            <a:off x="6951085" y="1640413"/>
            <a:ext cx="717259" cy="19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11" idx="3"/>
            <a:endCxn id="39" idx="1"/>
          </p:cNvCxnSpPr>
          <p:nvPr/>
        </p:nvCxnSpPr>
        <p:spPr>
          <a:xfrm>
            <a:off x="6983588" y="4297452"/>
            <a:ext cx="900780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stCxn id="13" idx="3"/>
            <a:endCxn id="40" idx="1"/>
          </p:cNvCxnSpPr>
          <p:nvPr/>
        </p:nvCxnSpPr>
        <p:spPr>
          <a:xfrm flipV="1">
            <a:off x="7452866" y="5701898"/>
            <a:ext cx="431502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67734" y="406405"/>
            <a:ext cx="279275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sz="2000" b="1" dirty="0" smtClean="0"/>
              <a:t>Clasificación de las</a:t>
            </a:r>
          </a:p>
          <a:p>
            <a:pPr algn="ctr"/>
            <a:r>
              <a:rPr lang="es-CO" sz="2000" b="1" dirty="0" smtClean="0"/>
              <a:t>Reacciones químicas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74497" y="1414517"/>
            <a:ext cx="265970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CO" b="1" dirty="0" smtClean="0"/>
              <a:t>RX DE SÍNTESIS  O</a:t>
            </a:r>
          </a:p>
          <a:p>
            <a:pPr marL="342900" indent="-342900" algn="ctr"/>
            <a:r>
              <a:rPr lang="es-CO" b="1" dirty="0" smtClean="0"/>
              <a:t>COMBINACIÓN.</a:t>
            </a:r>
            <a:endParaRPr lang="es-CO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2708920"/>
            <a:ext cx="3352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b="1" dirty="0" smtClean="0"/>
              <a:t>2. RX DE DESCOMPOSICIÓN</a:t>
            </a:r>
            <a:endParaRPr lang="es-CO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15184" y="3862789"/>
            <a:ext cx="33480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b="1" dirty="0" smtClean="0"/>
              <a:t>3. RX DE DESPLAZAMIENTO</a:t>
            </a:r>
          </a:p>
          <a:p>
            <a:pPr algn="ctr"/>
            <a:r>
              <a:rPr lang="es-CO" b="1" dirty="0" smtClean="0"/>
              <a:t>O SUSTITUCIÓN</a:t>
            </a:r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768399" y="4869160"/>
            <a:ext cx="232211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b="1" dirty="0" smtClean="0"/>
              <a:t>4. RX DE DOBLE </a:t>
            </a:r>
          </a:p>
          <a:p>
            <a:pPr algn="ctr"/>
            <a:r>
              <a:rPr lang="es-CO" b="1" dirty="0" smtClean="0"/>
              <a:t>DESPLAZAMIENTO</a:t>
            </a:r>
          </a:p>
          <a:p>
            <a:pPr algn="ctr"/>
            <a:r>
              <a:rPr lang="es-CO" b="1" dirty="0" smtClean="0"/>
              <a:t>O INTERCAMBIO</a:t>
            </a:r>
            <a:endParaRPr lang="es-CO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899592" y="6156012"/>
            <a:ext cx="278794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b="1" dirty="0" smtClean="0"/>
              <a:t>5. RX DE COMBUSTIÓN</a:t>
            </a:r>
            <a:endParaRPr lang="es-CO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860032" y="1268760"/>
            <a:ext cx="338437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Son las que se combinan con </a:t>
            </a:r>
          </a:p>
          <a:p>
            <a:r>
              <a:rPr lang="es-CO" dirty="0" smtClean="0"/>
              <a:t>2 o mas elementos para formar</a:t>
            </a:r>
          </a:p>
          <a:p>
            <a:r>
              <a:rPr lang="es-CO" dirty="0" smtClean="0"/>
              <a:t>Una nueva sustancia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860032" y="2564904"/>
            <a:ext cx="331236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En estas se descomponen en</a:t>
            </a:r>
          </a:p>
          <a:p>
            <a:r>
              <a:rPr lang="es-CO" dirty="0" smtClean="0"/>
              <a:t>Sustancias mas simples</a:t>
            </a:r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860032" y="3861048"/>
            <a:ext cx="331236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Un elemento desplaza a otro</a:t>
            </a:r>
          </a:p>
          <a:p>
            <a:r>
              <a:rPr lang="es-CO" dirty="0" smtClean="0"/>
              <a:t>Y ocupa su lugar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906634" y="5014917"/>
            <a:ext cx="355379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Los átomos de los 2 compuestos</a:t>
            </a:r>
          </a:p>
          <a:p>
            <a:r>
              <a:rPr lang="es-CO" dirty="0" smtClean="0"/>
              <a:t>Se intercambian entre si.</a:t>
            </a:r>
            <a:endParaRPr lang="es-CO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932040" y="6021288"/>
            <a:ext cx="367240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Cuando un compuesto se mezcla</a:t>
            </a:r>
          </a:p>
          <a:p>
            <a:r>
              <a:rPr lang="es-CO" dirty="0" smtClean="0"/>
              <a:t>Con el oxigeno y produce calor.</a:t>
            </a:r>
            <a:endParaRPr lang="es-CO" dirty="0"/>
          </a:p>
        </p:txBody>
      </p:sp>
      <p:cxnSp>
        <p:nvCxnSpPr>
          <p:cNvPr id="16" name="15 Conector angular"/>
          <p:cNvCxnSpPr>
            <a:stCxn id="4" idx="1"/>
            <a:endCxn id="9" idx="1"/>
          </p:cNvCxnSpPr>
          <p:nvPr/>
        </p:nvCxnSpPr>
        <p:spPr>
          <a:xfrm rot="10800000" flipV="1">
            <a:off x="899592" y="760348"/>
            <a:ext cx="1868142" cy="5580330"/>
          </a:xfrm>
          <a:prstGeom prst="bentConnector3">
            <a:avLst>
              <a:gd name="adj1" fmla="val 1278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395536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95536" y="52292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endCxn id="6" idx="1"/>
          </p:cNvCxnSpPr>
          <p:nvPr/>
        </p:nvCxnSpPr>
        <p:spPr>
          <a:xfrm flipV="1">
            <a:off x="395536" y="2893586"/>
            <a:ext cx="432048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endCxn id="5" idx="1"/>
          </p:cNvCxnSpPr>
          <p:nvPr/>
        </p:nvCxnSpPr>
        <p:spPr>
          <a:xfrm flipV="1">
            <a:off x="395536" y="1737683"/>
            <a:ext cx="378961" cy="35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stCxn id="5" idx="3"/>
            <a:endCxn id="10" idx="1"/>
          </p:cNvCxnSpPr>
          <p:nvPr/>
        </p:nvCxnSpPr>
        <p:spPr>
          <a:xfrm flipV="1">
            <a:off x="3434200" y="1730425"/>
            <a:ext cx="1425832" cy="7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>
            <a:stCxn id="6" idx="3"/>
            <a:endCxn id="11" idx="1"/>
          </p:cNvCxnSpPr>
          <p:nvPr/>
        </p:nvCxnSpPr>
        <p:spPr>
          <a:xfrm flipV="1">
            <a:off x="4179784" y="2888070"/>
            <a:ext cx="680248" cy="55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>
            <a:stCxn id="7" idx="3"/>
            <a:endCxn id="12" idx="1"/>
          </p:cNvCxnSpPr>
          <p:nvPr/>
        </p:nvCxnSpPr>
        <p:spPr>
          <a:xfrm flipV="1">
            <a:off x="4163216" y="4184214"/>
            <a:ext cx="696816" cy="1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8" idx="3"/>
            <a:endCxn id="13" idx="1"/>
          </p:cNvCxnSpPr>
          <p:nvPr/>
        </p:nvCxnSpPr>
        <p:spPr>
          <a:xfrm>
            <a:off x="3090510" y="5330825"/>
            <a:ext cx="1816124" cy="7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9" idx="3"/>
            <a:endCxn id="14" idx="1"/>
          </p:cNvCxnSpPr>
          <p:nvPr/>
        </p:nvCxnSpPr>
        <p:spPr>
          <a:xfrm>
            <a:off x="3687535" y="6340678"/>
            <a:ext cx="1244505" cy="3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Flecha derecha">
            <a:hlinkClick r:id="rId2" action="ppaction://hlinksldjump"/>
          </p:cNvPr>
          <p:cNvSpPr/>
          <p:nvPr/>
        </p:nvSpPr>
        <p:spPr>
          <a:xfrm>
            <a:off x="7740352" y="548680"/>
            <a:ext cx="11876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199094"/>
            <a:ext cx="3528392" cy="57372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899592" y="1733907"/>
            <a:ext cx="19976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2400" dirty="0" smtClean="0"/>
              <a:t>4 gr   +    32 gr</a:t>
            </a:r>
          </a:p>
          <a:p>
            <a:pPr algn="ctr"/>
            <a:r>
              <a:rPr lang="es-CO" sz="2400" dirty="0" smtClean="0"/>
              <a:t>36 gr</a:t>
            </a:r>
            <a:endParaRPr lang="es-CO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551202" y="1844824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 smtClean="0"/>
              <a:t>36 gr</a:t>
            </a:r>
            <a:endParaRPr lang="es-CO" sz="2400" dirty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7825" algn="l"/>
              </a:tabLst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978" y="4437112"/>
            <a:ext cx="7114390" cy="576064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140968"/>
            <a:ext cx="6984776" cy="532608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47825" algn="l"/>
              </a:tabLst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Flecha izquierda">
            <a:hlinkClick r:id="rId5" action="ppaction://hlinksldjump"/>
          </p:cNvPr>
          <p:cNvSpPr/>
          <p:nvPr/>
        </p:nvSpPr>
        <p:spPr>
          <a:xfrm>
            <a:off x="7524328" y="6021288"/>
            <a:ext cx="93610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74497" y="1126485"/>
            <a:ext cx="265970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CO" b="1" dirty="0" smtClean="0"/>
              <a:t>RX DE SÍNTESIS  O</a:t>
            </a:r>
          </a:p>
          <a:p>
            <a:pPr marL="342900" indent="-342900" algn="ctr"/>
            <a:r>
              <a:rPr lang="es-CO" b="1" dirty="0" smtClean="0"/>
              <a:t>COMBINACIÓN.</a:t>
            </a:r>
            <a:endParaRPr lang="es-CO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411596"/>
            <a:ext cx="3352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b="1" dirty="0" smtClean="0"/>
              <a:t>2. RX DE DESCOMPOSICIÓN</a:t>
            </a:r>
            <a:endParaRPr lang="es-CO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815184" y="3501008"/>
            <a:ext cx="334803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b="1" dirty="0" smtClean="0"/>
              <a:t>3. RX DE DESPLAZAMIENTO</a:t>
            </a:r>
          </a:p>
          <a:p>
            <a:pPr algn="ctr"/>
            <a:r>
              <a:rPr lang="es-CO" b="1" dirty="0" smtClean="0"/>
              <a:t>O SUSTITUCIÓN</a:t>
            </a:r>
            <a:endParaRPr lang="es-CO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68399" y="4665910"/>
            <a:ext cx="2322111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b="1" dirty="0" smtClean="0"/>
              <a:t>4. RX DE DOBLE </a:t>
            </a:r>
          </a:p>
          <a:p>
            <a:pPr algn="ctr"/>
            <a:r>
              <a:rPr lang="es-CO" b="1" dirty="0" smtClean="0"/>
              <a:t>DESPLAZAMIENTO</a:t>
            </a:r>
          </a:p>
          <a:p>
            <a:pPr algn="ctr"/>
            <a:r>
              <a:rPr lang="es-CO" b="1" dirty="0" smtClean="0"/>
              <a:t>O INTERCAMBIO</a:t>
            </a:r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6156012"/>
            <a:ext cx="278794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b="1" dirty="0" smtClean="0"/>
              <a:t>5. RX DE COMBUSTIÓN</a:t>
            </a:r>
            <a:endParaRPr lang="es-CO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996835" y="68340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 smtClean="0"/>
              <a:t>Reacción del agua</a:t>
            </a:r>
            <a:endParaRPr lang="es-CO" b="1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860032" y="1268760"/>
            <a:ext cx="302433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932040" y="2348880"/>
            <a:ext cx="298113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917638" y="3573016"/>
            <a:ext cx="3974842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932040" y="4869160"/>
            <a:ext cx="396044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4932040" y="6021288"/>
            <a:ext cx="2952328" cy="6025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21" name="20 Flecha derecha"/>
          <p:cNvSpPr/>
          <p:nvPr/>
        </p:nvSpPr>
        <p:spPr>
          <a:xfrm>
            <a:off x="3707904" y="1268760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Flecha derecha"/>
          <p:cNvSpPr/>
          <p:nvPr/>
        </p:nvSpPr>
        <p:spPr>
          <a:xfrm>
            <a:off x="4355976" y="2564904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Flecha derecha"/>
          <p:cNvSpPr/>
          <p:nvPr/>
        </p:nvSpPr>
        <p:spPr>
          <a:xfrm>
            <a:off x="4355976" y="371703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Flecha derecha"/>
          <p:cNvSpPr/>
          <p:nvPr/>
        </p:nvSpPr>
        <p:spPr>
          <a:xfrm>
            <a:off x="3347864" y="5013176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Flecha derecha"/>
          <p:cNvSpPr/>
          <p:nvPr/>
        </p:nvSpPr>
        <p:spPr>
          <a:xfrm>
            <a:off x="3851920" y="6237312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Flecha izquierda">
            <a:hlinkClick r:id="rId7" action="ppaction://hlinksldjump"/>
          </p:cNvPr>
          <p:cNvSpPr/>
          <p:nvPr/>
        </p:nvSpPr>
        <p:spPr>
          <a:xfrm>
            <a:off x="8100392" y="476672"/>
            <a:ext cx="79208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windows 7\Pictures\ert\graciasssss.gif"/>
          <p:cNvPicPr>
            <a:picLocks noChangeAspect="1" noChangeArrowheads="1" noCrop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0" y="0"/>
            <a:ext cx="9144000" cy="6817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269</Words>
  <Application>Microsoft Office PowerPoint</Application>
  <PresentationFormat>Presentación en pantalla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REACCIONES QUIMICAS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7</dc:creator>
  <cp:lastModifiedBy>JUAN</cp:lastModifiedBy>
  <cp:revision>4</cp:revision>
  <dcterms:created xsi:type="dcterms:W3CDTF">2011-11-26T03:28:15Z</dcterms:created>
  <dcterms:modified xsi:type="dcterms:W3CDTF">2012-10-15T01:09:22Z</dcterms:modified>
</cp:coreProperties>
</file>