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4"/>
  </p:notesMasterIdLst>
  <p:sldIdLst>
    <p:sldId id="324" r:id="rId2"/>
    <p:sldId id="351" r:id="rId3"/>
    <p:sldId id="352" r:id="rId4"/>
    <p:sldId id="346" r:id="rId5"/>
    <p:sldId id="356" r:id="rId6"/>
    <p:sldId id="357" r:id="rId7"/>
    <p:sldId id="358" r:id="rId8"/>
    <p:sldId id="359" r:id="rId9"/>
    <p:sldId id="354" r:id="rId10"/>
    <p:sldId id="360" r:id="rId11"/>
    <p:sldId id="363" r:id="rId12"/>
    <p:sldId id="370" r:id="rId13"/>
    <p:sldId id="388" r:id="rId14"/>
    <p:sldId id="389" r:id="rId15"/>
    <p:sldId id="390" r:id="rId16"/>
    <p:sldId id="391" r:id="rId17"/>
    <p:sldId id="392" r:id="rId18"/>
    <p:sldId id="379" r:id="rId19"/>
    <p:sldId id="387" r:id="rId20"/>
    <p:sldId id="325" r:id="rId21"/>
    <p:sldId id="385" r:id="rId22"/>
    <p:sldId id="386" r:id="rId23"/>
    <p:sldId id="405" r:id="rId24"/>
    <p:sldId id="372" r:id="rId25"/>
    <p:sldId id="380" r:id="rId26"/>
    <p:sldId id="381" r:id="rId27"/>
    <p:sldId id="374" r:id="rId28"/>
    <p:sldId id="403" r:id="rId29"/>
    <p:sldId id="404" r:id="rId30"/>
    <p:sldId id="348" r:id="rId31"/>
    <p:sldId id="350" r:id="rId32"/>
    <p:sldId id="355" r:id="rId33"/>
    <p:sldId id="397" r:id="rId34"/>
    <p:sldId id="398" r:id="rId35"/>
    <p:sldId id="400" r:id="rId36"/>
    <p:sldId id="262" r:id="rId37"/>
    <p:sldId id="371" r:id="rId38"/>
    <p:sldId id="263" r:id="rId39"/>
    <p:sldId id="393" r:id="rId40"/>
    <p:sldId id="394" r:id="rId41"/>
    <p:sldId id="396" r:id="rId42"/>
    <p:sldId id="401" r:id="rId4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FC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C0B239-8CD1-420C-A9DE-94AE12ECEB4A}" type="datetimeFigureOut">
              <a:rPr lang="es-AR"/>
              <a:pPr>
                <a:defRPr/>
              </a:pPr>
              <a:t>05/03/2013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28E9732-F7DB-4F2F-AD2C-BE80D838C21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892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690611-BDC8-433B-A5BF-CFAE6ADFE29B}" type="slidenum">
              <a:rPr lang="es-ES"/>
              <a:pPr eaLnBrk="1" hangingPunct="1"/>
              <a:t>4</a:t>
            </a:fld>
            <a:endParaRPr lang="es-E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B451AE-2DAD-4361-A114-A1F3A6CE3F2D}" type="slidenum">
              <a:rPr lang="es-ES"/>
              <a:pPr eaLnBrk="1" hangingPunct="1"/>
              <a:t>24</a:t>
            </a:fld>
            <a:endParaRPr lang="es-E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69F209-A1A0-4D46-960D-9DC9A7781D58}" type="slidenum">
              <a:rPr lang="es-ES"/>
              <a:pPr eaLnBrk="1" hangingPunct="1"/>
              <a:t>27</a:t>
            </a:fld>
            <a:endParaRPr lang="es-E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8B78A2-CD4D-4252-9F5B-477BA71B1334}" type="slidenum">
              <a:rPr lang="es-ES_tradnl"/>
              <a:pPr eaLnBrk="1" hangingPunct="1"/>
              <a:t>39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E86-5A4D-4103-931B-9984FA55543B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B9F7-DEB1-4471-8C3F-5EFFF06C1C1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70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E1E5-31CD-41D3-9B5B-E7F1FF1C6123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2CEE-528D-4225-ADB1-69762E3B39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6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3752-EE9E-4305-B512-2263E7FD688F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96D1-0804-4F40-A439-90C1D40F11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20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F5E4-8343-4C3E-B594-9C24AAF8F6D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24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065D-9D8C-4657-BCDD-79EF07B75A5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3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D9BE-1A2F-43E7-B7A0-2777748FAE6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14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19C2-60D1-4E6C-B75A-FA5A78A930F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76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6DF7-4896-4BA5-B681-5DAA40C4417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01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DEF6-DAA7-4BC7-9629-BDA8835576EC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ADD5-78E9-4755-8A8A-390B8F40B60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885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EA77-07FD-4592-BBF2-694173F165DB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5B25-4E83-4568-82ED-07BB262E80A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96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FAF1-18A0-4064-A4A8-70F04B7F8D1E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0546-74D4-47A0-853C-EF473F576C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10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DC95-40A3-41BD-8C1B-6251FA8D96C7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5E28-0819-4F46-8F7B-47EF05B9DD3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35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8B9B-A0C2-4818-A4FC-D4032C23D0C7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5DE0-01E3-4303-9388-A3551AA1F21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B5D4-F7D5-4EDE-BA03-7E79B7E48623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A12F-DEA0-49B0-826A-2051203D8CA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8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B680-0E86-43BF-AAD2-7B216A9F5DB6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DE9D-2958-489F-AF48-2CBAC834A71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53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3374-C57F-4928-B4F9-EF08D5DD33FC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7CC5-B333-41D3-96BE-58FC88D92B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60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C3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A57C1B-EC9D-414F-95ED-4FD932D93ED1}" type="datetimeFigureOut">
              <a:rPr lang="es-MX"/>
              <a:pPr>
                <a:defRPr/>
              </a:pPr>
              <a:t>05/03/2013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4AB825-7F16-4CAB-98B5-4AB5EB488B9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5" r:id="rId12"/>
    <p:sldLayoutId id="2147483856" r:id="rId13"/>
    <p:sldLayoutId id="2147483859" r:id="rId14"/>
    <p:sldLayoutId id="2147483860" r:id="rId15"/>
    <p:sldLayoutId id="214748386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Especie_(biolog%C3%ADa)" TargetMode="External"/><Relationship Id="rId3" Type="http://schemas.openxmlformats.org/officeDocument/2006/relationships/hyperlink" Target="http://es.wikipedia.org/wiki/G%C3%A9nero_(biolog%C3%ADa)" TargetMode="External"/><Relationship Id="rId7" Type="http://schemas.openxmlformats.org/officeDocument/2006/relationships/hyperlink" Target="http://es.wikipedia.org/wiki/Reino_(biolog%C3%ADa)" TargetMode="External"/><Relationship Id="rId2" Type="http://schemas.openxmlformats.org/officeDocument/2006/relationships/hyperlink" Target="http://es.wikipedia.org/wiki/Nomenclatura_binomin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Filo" TargetMode="External"/><Relationship Id="rId5" Type="http://schemas.openxmlformats.org/officeDocument/2006/relationships/hyperlink" Target="http://es.wikipedia.org/wiki/Clase_(biolog%C3%ADa)" TargetMode="External"/><Relationship Id="rId4" Type="http://schemas.openxmlformats.org/officeDocument/2006/relationships/hyperlink" Target="http://es.wikipedia.org/wiki/Familia_(biolog%C3%ADa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15.xml"/><Relationship Id="rId7" Type="http://schemas.openxmlformats.org/officeDocument/2006/relationships/slide" Target="slide3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6.xml"/><Relationship Id="rId4" Type="http://schemas.openxmlformats.org/officeDocument/2006/relationships/slide" Target="slide17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slide" Target="slide13.xml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caliban.mpiz-koeln.mpg.de/~stueber/thome/band1/tafel_088_small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Mammalia" TargetMode="External"/><Relationship Id="rId13" Type="http://schemas.openxmlformats.org/officeDocument/2006/relationships/hyperlink" Target="http://es.wikipedia.org/wiki/G%C3%A9nero_(biolog%C3%ADa)" TargetMode="External"/><Relationship Id="rId3" Type="http://schemas.openxmlformats.org/officeDocument/2006/relationships/hyperlink" Target="http://es.wikipedia.org/wiki/Animalia" TargetMode="External"/><Relationship Id="rId7" Type="http://schemas.openxmlformats.org/officeDocument/2006/relationships/hyperlink" Target="http://es.wikipedia.org/wiki/Clase_(biolog%C3%ADa)" TargetMode="External"/><Relationship Id="rId12" Type="http://schemas.openxmlformats.org/officeDocument/2006/relationships/hyperlink" Target="http://es.wikipedia.org/wiki/Felidae" TargetMode="External"/><Relationship Id="rId17" Type="http://schemas.openxmlformats.org/officeDocument/2006/relationships/image" Target="../media/image76.jpeg"/><Relationship Id="rId2" Type="http://schemas.openxmlformats.org/officeDocument/2006/relationships/hyperlink" Target="http://es.wikipedia.org/wiki/Reino_(biolog%C3%ADa)" TargetMode="External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Vertebrata" TargetMode="External"/><Relationship Id="rId11" Type="http://schemas.openxmlformats.org/officeDocument/2006/relationships/hyperlink" Target="http://es.wikipedia.org/wiki/Familia_(biolog%C3%ADa)" TargetMode="External"/><Relationship Id="rId5" Type="http://schemas.openxmlformats.org/officeDocument/2006/relationships/hyperlink" Target="http://es.wikipedia.org/wiki/Chordata" TargetMode="External"/><Relationship Id="rId15" Type="http://schemas.openxmlformats.org/officeDocument/2006/relationships/hyperlink" Target="http://es.wikipedia.org/wiki/Especie" TargetMode="External"/><Relationship Id="rId10" Type="http://schemas.openxmlformats.org/officeDocument/2006/relationships/hyperlink" Target="http://es.wikipedia.org/wiki/Carnivora" TargetMode="External"/><Relationship Id="rId4" Type="http://schemas.openxmlformats.org/officeDocument/2006/relationships/hyperlink" Target="http://es.wikipedia.org/wiki/Filo" TargetMode="External"/><Relationship Id="rId9" Type="http://schemas.openxmlformats.org/officeDocument/2006/relationships/hyperlink" Target="http://es.wikipedia.org/wiki/Orden_(biolog%C3%ADa)" TargetMode="External"/><Relationship Id="rId14" Type="http://schemas.openxmlformats.org/officeDocument/2006/relationships/hyperlink" Target="http://es.wikipedia.org/wiki/Panthera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?q=Arist%C3%B3teles&amp;hl=es&amp;lr=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cmp.berkeley.edu/history/images/ray.gi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_v7B8i0yZaKQ/SrUR79iKd6I/AAAAAAAAASo/vHGIgpoCAy8/s320/SERES+VIVOS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73250"/>
            <a:ext cx="5976938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1255" y="188640"/>
            <a:ext cx="837921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CLASIFICACIÓN DE LOS</a:t>
            </a:r>
          </a:p>
          <a:p>
            <a:pPr algn="ctr"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SERES VIVOS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5528" y="-72008"/>
            <a:ext cx="4519464" cy="1052736"/>
          </a:xfrm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Sistema de Linneo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9" y="188640"/>
            <a:ext cx="4752975" cy="633670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MX" sz="260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 von </a:t>
            </a:r>
            <a:r>
              <a:rPr lang="es-MX" sz="2600" u="sng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Linné</a:t>
            </a:r>
            <a:r>
              <a:rPr lang="es-MX" sz="2600" dirty="0" smtClean="0">
                <a:solidFill>
                  <a:srgbClr val="FF6600"/>
                </a:solidFill>
              </a:rPr>
              <a:t> 1707-1778):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600" dirty="0" smtClean="0"/>
              <a:t>Asignó cada organismo al reino animal o al reino vegetal.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600" dirty="0" smtClean="0"/>
              <a:t>Subdividió cada categoría en categorías más pequeñas.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s-MX" sz="26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ese tiempo se reconocieron especie, género y reino.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600" dirty="0" smtClean="0"/>
              <a:t>La especie era (y es) la unidad básica del sistema de clasificación.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600" dirty="0" smtClean="0"/>
              <a:t>Se basaba en las similitudes de la estructura del cuerpo.</a:t>
            </a:r>
            <a:endParaRPr lang="es-MX" sz="2600" dirty="0"/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es-MX" sz="2600" dirty="0" smtClean="0"/>
          </a:p>
        </p:txBody>
      </p:sp>
      <p:pic>
        <p:nvPicPr>
          <p:cNvPr id="43012" name="Picture 4" descr="lin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12" y="910059"/>
            <a:ext cx="36877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1264" y="5559395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actual de clasificación</a:t>
            </a:r>
            <a:r>
              <a:rPr lang="es-ES_tradnl" sz="2400" dirty="0"/>
              <a:t> donde el nombre tiene dos palabras; la primera es el género y la segunda permite diferenciar la especie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162327" y="5013176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FFFF"/>
                </a:solidFill>
              </a:rPr>
              <a:t>fundador de la taxonomía moderna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664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00FF"/>
                </a:solidFill>
              </a:rPr>
              <a:t>Aportes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importantes</a:t>
            </a:r>
            <a:r>
              <a:rPr lang="en-US" dirty="0">
                <a:solidFill>
                  <a:srgbClr val="0000FF"/>
                </a:solidFill>
              </a:rPr>
              <a:t>.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 err="1"/>
              <a:t>sabias</a:t>
            </a:r>
            <a:r>
              <a:rPr lang="en-US" dirty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?...</a:t>
            </a:r>
            <a:endParaRPr lang="es-ES" dirty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algn="just" eaLnBrk="1" hangingPunct="1"/>
            <a:r>
              <a:rPr lang="es-ES" sz="2800" dirty="0" smtClean="0">
                <a:solidFill>
                  <a:srgbClr val="002060"/>
                </a:solidFill>
              </a:rPr>
              <a:t>Linneo pone a punto un sistema, la </a:t>
            </a:r>
            <a:r>
              <a:rPr lang="es-ES" sz="2800" dirty="0" smtClean="0">
                <a:solidFill>
                  <a:srgbClr val="002060"/>
                </a:solidFill>
                <a:hlinkClick r:id="rId2" tooltip="Nomenclatura binominal"/>
              </a:rPr>
              <a:t>nomenclatura binominal</a:t>
            </a:r>
            <a:r>
              <a:rPr lang="es-ES" sz="2800" dirty="0" smtClean="0">
                <a:solidFill>
                  <a:srgbClr val="002060"/>
                </a:solidFill>
              </a:rPr>
              <a:t> que permite nombrar con precisión todas las especies de animales y vegetales .</a:t>
            </a:r>
          </a:p>
          <a:p>
            <a:pPr algn="just" eaLnBrk="1" hangingPunct="1"/>
            <a:r>
              <a:rPr lang="es-ES" sz="2800" dirty="0" smtClean="0">
                <a:solidFill>
                  <a:srgbClr val="002060"/>
                </a:solidFill>
              </a:rPr>
              <a:t>Agrupó los </a:t>
            </a:r>
            <a:r>
              <a:rPr lang="es-ES" sz="2800" dirty="0" smtClean="0">
                <a:solidFill>
                  <a:srgbClr val="002060"/>
                </a:solidFill>
                <a:hlinkClick r:id="rId3" tooltip="Género (biología)"/>
              </a:rPr>
              <a:t>géneros</a:t>
            </a:r>
            <a:r>
              <a:rPr lang="es-ES" sz="2800" dirty="0" smtClean="0">
                <a:solidFill>
                  <a:srgbClr val="002060"/>
                </a:solidFill>
              </a:rPr>
              <a:t> en </a:t>
            </a:r>
            <a:r>
              <a:rPr lang="es-ES" sz="2800" dirty="0" smtClean="0">
                <a:solidFill>
                  <a:srgbClr val="002060"/>
                </a:solidFill>
                <a:hlinkClick r:id="rId4" tooltip="Familia (biología)"/>
              </a:rPr>
              <a:t>familias</a:t>
            </a:r>
            <a:r>
              <a:rPr lang="es-ES" sz="2800" dirty="0" smtClean="0">
                <a:solidFill>
                  <a:srgbClr val="002060"/>
                </a:solidFill>
              </a:rPr>
              <a:t>, las familias en </a:t>
            </a:r>
            <a:r>
              <a:rPr lang="es-ES" sz="2800" dirty="0" smtClean="0">
                <a:solidFill>
                  <a:srgbClr val="002060"/>
                </a:solidFill>
                <a:hlinkClick r:id="rId5" tooltip="Clase (biología)"/>
              </a:rPr>
              <a:t>clases</a:t>
            </a:r>
            <a:r>
              <a:rPr lang="es-ES" sz="2800" dirty="0" smtClean="0">
                <a:solidFill>
                  <a:srgbClr val="002060"/>
                </a:solidFill>
              </a:rPr>
              <a:t>, las clases en tipos (</a:t>
            </a:r>
            <a:r>
              <a:rPr lang="es-ES" sz="2800" dirty="0" smtClean="0">
                <a:solidFill>
                  <a:srgbClr val="002060"/>
                </a:solidFill>
                <a:hlinkClick r:id="rId6" tooltip="Filo"/>
              </a:rPr>
              <a:t>filo</a:t>
            </a:r>
            <a:r>
              <a:rPr lang="es-ES" sz="2800" dirty="0" smtClean="0">
                <a:solidFill>
                  <a:srgbClr val="002060"/>
                </a:solidFill>
              </a:rPr>
              <a:t>) y los tipos en </a:t>
            </a:r>
            <a:r>
              <a:rPr lang="es-ES" sz="2800" dirty="0" smtClean="0">
                <a:solidFill>
                  <a:srgbClr val="002060"/>
                </a:solidFill>
                <a:hlinkClick r:id="rId7" tooltip="Reino (biología)"/>
              </a:rPr>
              <a:t>reinos</a:t>
            </a:r>
            <a:r>
              <a:rPr lang="es-ES" sz="2800" dirty="0" smtClean="0">
                <a:solidFill>
                  <a:srgbClr val="002060"/>
                </a:solidFill>
              </a:rPr>
              <a:t>. </a:t>
            </a:r>
          </a:p>
          <a:p>
            <a:pPr algn="just" eaLnBrk="1" hangingPunct="1"/>
            <a:r>
              <a:rPr lang="es-ES" sz="2800" dirty="0" smtClean="0">
                <a:solidFill>
                  <a:srgbClr val="002060"/>
                </a:solidFill>
              </a:rPr>
              <a:t>El primero que utilizó claramente el concepto de </a:t>
            </a:r>
            <a:r>
              <a:rPr lang="es-ES" sz="2800" dirty="0" smtClean="0">
                <a:solidFill>
                  <a:srgbClr val="002060"/>
                </a:solidFill>
                <a:hlinkClick r:id="rId8" tooltip="Especie (biología)"/>
              </a:rPr>
              <a:t>especie</a:t>
            </a:r>
            <a:r>
              <a:rPr lang="es-ES" sz="2800" dirty="0" smtClean="0">
                <a:solidFill>
                  <a:srgbClr val="002060"/>
                </a:solidFill>
              </a:rPr>
              <a:t>, sin que para ello influyera su convicción en la inmutabilidad de las especies.</a:t>
            </a:r>
          </a:p>
          <a:p>
            <a:pPr algn="just" eaLnBrk="1" hangingPunct="1"/>
            <a:r>
              <a:rPr lang="es-ES" sz="2800" dirty="0" smtClean="0">
                <a:solidFill>
                  <a:srgbClr val="002060"/>
                </a:solidFill>
              </a:rPr>
              <a:t>Inicia la taxonomía moderna.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501" r="33088" b="10416"/>
          <a:stretch/>
        </p:blipFill>
        <p:spPr bwMode="auto">
          <a:xfrm>
            <a:off x="35496" y="183101"/>
            <a:ext cx="4752528" cy="65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1198" r="33088" b="8854"/>
          <a:stretch/>
        </p:blipFill>
        <p:spPr bwMode="auto">
          <a:xfrm>
            <a:off x="4846637" y="183101"/>
            <a:ext cx="4333875" cy="65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157913" cy="503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s-ES_tradnl" sz="3200" dirty="0" smtClean="0"/>
              <a:t>CARACTERES TAXONÓMICOS</a:t>
            </a:r>
            <a:endParaRPr lang="es-ES_tradnl" sz="3200" dirty="0"/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539750" y="1547813"/>
            <a:ext cx="1944688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Comic Sans MS" pitchFamily="66" charset="0"/>
              </a:rPr>
              <a:t>Morfológicos</a:t>
            </a: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539750" y="2482850"/>
            <a:ext cx="1944688" cy="36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Comic Sans MS" pitchFamily="66" charset="0"/>
              </a:rPr>
              <a:t>Fisiológicos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750" y="5508625"/>
            <a:ext cx="1871663" cy="368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Comic Sans MS" pitchFamily="66" charset="0"/>
              </a:rPr>
              <a:t>Moleculares</a:t>
            </a: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539750" y="4500563"/>
            <a:ext cx="1944688" cy="3683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Comic Sans MS" pitchFamily="66" charset="0"/>
              </a:rPr>
              <a:t>Ecológicos</a:t>
            </a:r>
          </a:p>
        </p:txBody>
      </p:sp>
      <p:sp>
        <p:nvSpPr>
          <p:cNvPr id="9" name="8 CuadroTexto">
            <a:hlinkClick r:id="rId5" action="ppaction://hlinksldjump"/>
          </p:cNvPr>
          <p:cNvSpPr txBox="1"/>
          <p:nvPr/>
        </p:nvSpPr>
        <p:spPr>
          <a:xfrm>
            <a:off x="539750" y="3419475"/>
            <a:ext cx="1944688" cy="3698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Comic Sans MS" pitchFamily="66" charset="0"/>
              </a:rPr>
              <a:t>Citológicos</a:t>
            </a:r>
          </a:p>
        </p:txBody>
      </p:sp>
      <p:sp>
        <p:nvSpPr>
          <p:cNvPr id="17416" name="27 CuadroTexto"/>
          <p:cNvSpPr txBox="1">
            <a:spLocks noChangeArrowheads="1"/>
          </p:cNvSpPr>
          <p:nvPr/>
        </p:nvSpPr>
        <p:spPr bwMode="auto">
          <a:xfrm>
            <a:off x="3492500" y="1412875"/>
            <a:ext cx="460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/>
              <a:t>Hace referencia a la forma o apariencia que poseen los organismos ejemplo: </a:t>
            </a:r>
            <a:r>
              <a:rPr lang="es-ES_tradnl">
                <a:hlinkClick r:id="rId6" action="ppaction://hlinksldjump"/>
              </a:rPr>
              <a:t>Las alas</a:t>
            </a:r>
            <a:endParaRPr lang="es-ES_tradnl"/>
          </a:p>
        </p:txBody>
      </p:sp>
      <p:sp>
        <p:nvSpPr>
          <p:cNvPr id="29" name="28 Flecha derecha"/>
          <p:cNvSpPr/>
          <p:nvPr/>
        </p:nvSpPr>
        <p:spPr>
          <a:xfrm>
            <a:off x="2771775" y="1628775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0" name="29 Flecha derecha"/>
          <p:cNvSpPr/>
          <p:nvPr/>
        </p:nvSpPr>
        <p:spPr>
          <a:xfrm>
            <a:off x="2771775" y="256540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1" name="30 Flecha derecha"/>
          <p:cNvSpPr/>
          <p:nvPr/>
        </p:nvSpPr>
        <p:spPr>
          <a:xfrm>
            <a:off x="2771775" y="3500438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31 Flecha derecha"/>
          <p:cNvSpPr/>
          <p:nvPr/>
        </p:nvSpPr>
        <p:spPr>
          <a:xfrm>
            <a:off x="2771775" y="4581525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3" name="32 Flecha derecha"/>
          <p:cNvSpPr/>
          <p:nvPr/>
        </p:nvSpPr>
        <p:spPr>
          <a:xfrm>
            <a:off x="2771775" y="5589588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7422" name="33 CuadroTexto"/>
          <p:cNvSpPr txBox="1">
            <a:spLocks noChangeArrowheads="1"/>
          </p:cNvSpPr>
          <p:nvPr/>
        </p:nvSpPr>
        <p:spPr bwMode="auto">
          <a:xfrm>
            <a:off x="3492500" y="234950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/>
              <a:t>Tienen en cuenta el funcionamiento del cuerpo de los seres vivos ejemplo: </a:t>
            </a:r>
            <a:r>
              <a:rPr lang="es-ES_tradnl">
                <a:hlinkClick r:id="rId7" action="ppaction://hlinksldjump"/>
              </a:rPr>
              <a:t>Respirar</a:t>
            </a:r>
            <a:endParaRPr lang="es-ES_tradnl"/>
          </a:p>
        </p:txBody>
      </p:sp>
      <p:sp>
        <p:nvSpPr>
          <p:cNvPr id="17423" name="34 CuadroTexto"/>
          <p:cNvSpPr txBox="1">
            <a:spLocks noChangeArrowheads="1"/>
          </p:cNvSpPr>
          <p:nvPr/>
        </p:nvSpPr>
        <p:spPr bwMode="auto">
          <a:xfrm>
            <a:off x="3492500" y="3213100"/>
            <a:ext cx="4824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/>
              <a:t>Hacen referencia a la estructura y funcionamiento de las células que componen a los seres vivos. </a:t>
            </a:r>
            <a:r>
              <a:rPr lang="es-ES_tradnl">
                <a:hlinkClick r:id="rId7" action="ppaction://hlinksldjump"/>
              </a:rPr>
              <a:t>Procariotas </a:t>
            </a:r>
            <a:r>
              <a:rPr lang="es-ES_tradnl"/>
              <a:t>y eucariotas</a:t>
            </a:r>
          </a:p>
        </p:txBody>
      </p:sp>
      <p:sp>
        <p:nvSpPr>
          <p:cNvPr id="17424" name="36 CuadroTexto"/>
          <p:cNvSpPr txBox="1">
            <a:spLocks noChangeArrowheads="1"/>
          </p:cNvSpPr>
          <p:nvPr/>
        </p:nvSpPr>
        <p:spPr bwMode="auto">
          <a:xfrm>
            <a:off x="3492500" y="4437063"/>
            <a:ext cx="5183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/>
              <a:t>Hacen referencia al tipo de hábitat en el que vive un organismo, las relaciones que tiene con los otros, y la función que cumple en el ecosistema ej: </a:t>
            </a:r>
            <a:r>
              <a:rPr lang="es-ES_tradnl">
                <a:hlinkClick r:id="rId7" action="ppaction://hlinksldjump"/>
              </a:rPr>
              <a:t>acuáticos  </a:t>
            </a:r>
            <a:endParaRPr lang="es-ES_tradnl"/>
          </a:p>
        </p:txBody>
      </p:sp>
      <p:sp>
        <p:nvSpPr>
          <p:cNvPr id="17425" name="37 CuadroTexto"/>
          <p:cNvSpPr txBox="1">
            <a:spLocks noChangeArrowheads="1"/>
          </p:cNvSpPr>
          <p:nvPr/>
        </p:nvSpPr>
        <p:spPr bwMode="auto">
          <a:xfrm>
            <a:off x="3492500" y="5516563"/>
            <a:ext cx="4967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/>
              <a:t>Tiene en cuenta las características genéticas, </a:t>
            </a:r>
            <a:r>
              <a:rPr lang="es-ES_tradnl">
                <a:hlinkClick r:id="rId8" action="ppaction://hlinksldjump"/>
              </a:rPr>
              <a:t>ADN</a:t>
            </a:r>
            <a:r>
              <a:rPr lang="es-ES_tradnl"/>
              <a:t> que se transmiten  de generación en generación</a:t>
            </a:r>
          </a:p>
        </p:txBody>
      </p:sp>
      <p:sp>
        <p:nvSpPr>
          <p:cNvPr id="18" name="17 Rectángulo redondeado">
            <a:hlinkClick r:id="rId9" action="ppaction://hlinksldjump"/>
          </p:cNvPr>
          <p:cNvSpPr/>
          <p:nvPr/>
        </p:nvSpPr>
        <p:spPr>
          <a:xfrm>
            <a:off x="7956376" y="6453188"/>
            <a:ext cx="1187624" cy="40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0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g;base64,/9j/4AAQSkZJRgABAQAAAQABAAD/2wBDAAkGBwgHBgkIBwgKCgkLDRYPDQwMDRsUFRAWIB0iIiAdHx8kKDQsJCYxJx8fLT0tMTU3Ojo6Iys/RD84QzQ5Ojf/2wBDAQoKCg0MDRoPDxo3JR8lNzc3Nzc3Nzc3Nzc3Nzc3Nzc3Nzc3Nzc3Nzc3Nzc3Nzc3Nzc3Nzc3Nzc3Nzc3Nzc3Nzf/wAARCACJAL0DASIAAhEBAxEB/8QAHAAAAQQDAQAAAAAAAAAAAAAAAgEDBgcABAUI/8QAOxAAAgEDAgQEBAQFAwMFAAAAAQIDAAQRBSESMUFRBhNhcSIygZEHFKGxQsHR4fAjUnIVJDNikrLC8f/EABoBAAIDAQEAAAAAAAAAAAAAAAAEAQMFAgb/xAAmEQACAgICAgIBBQEAAAAAAAAAAQIDBBESITFBBRMyFCJRcaGx/9oADAMBAAIRAxEAPwC0QlFwU5jelAFQWjfBS8NOVlAAcNYFo81g51ACBazFFWUEibUoFZSg0AZw0oFJmszQAQFLQcVZxUAHkUudqa4qTjoAf4qwv2pgvSceKAHuLvSFhTPHWZzQA7mlBApvOKwvQAbYNJtQFs0nFQAVJWGkJqSBc1lQz8Q/HK+EY7eGC1F1eXCl1V3Koig4ycbnfbAxyO9Vq/4p+LbiTMD2kS/7VtVwPqcmuoVzseorZDkl5L9O3OkzVN2P4k+KIYvMurXTrsDmvltG2PTB/kakul/ippE4VdXtrnT2P8ZHmx57ZA4h/wC2rbMW6v8AKJxG2EvDJ/mszWrp+oWepWy3Gn3MVzC38cLhh+n7c6fJpctDzWZoOKszQAYNZmgzWZoAOszQZrCaACJ3oSaQmhJoALNIW9aBmCqWchVAySTgCoD4k/EmC1uHsNAtvz92vwmU7RKf3bH0Hqa6UZSekcykorbJ/JIsaNJI4REGWZjgD3PSo7qHj7wzpxIk1WOZs/LbI036qOH9aqbXpdX1giXXdSacDdYEYLGnso2+uPqa40ka+XwLFGFGcY/r1rTp+Ksn3J6FXmQb1Hst4fi34YL8LC/Vc44vywx/8qlWia1puvWhutJu1uIlbhYgEFDzwQcEGvM11HCinAbOd8cqsv8AAWC687V7jBFnwRR77ZkySMfTOfcUplYzx58W9jELOZbp2rOL1pSBQEUqWDxO9Iaw0JNBBWH42eG7q/t7bW7GN5jaRmK4Rckqmch8dgS2fcdqqvT3ZlAdttticCvUEknAhbsM1RX4haLbRX8+p6TD5aFs3EC4CqerLtsO46c+W1P/AB+SqLdsqtg5R0jQs5cEZGw7KWrr2Ytb7Fv5sT5/gkByfTFQIXF3Fh1ZlHRs10LK9nvZ0j1C7KjPDxeXyPv09xW3LLU5ceJk2Yr/ACUtEusbKbw7qC3mnXNxCxJLxRNvKO3r6BhUx8IfiNb6pOmna7GthqLHCMcrFOfQn5T6HY9D0qu2i1KK4/L2985ncfLN/GD2bOCPb9K4moi6ad7e9BSUEZWYc+3TeksjChYtx6Zfi3zj+2Utr/T01nHPOf2rOKqd8FfiLPprR6d4kLPaZ4YbvBLRDoG/3J67keo5W7HIkkaPG6ujqGVlYEEdCCNiPWsWcJQepI01JS7Q7xVnFTec9ceuOVBBIZIlZwA+MMByBGx/WuDofzSFqZuHZUURnBLqN9+u/wCmaImpAMtWveXlvY2st1eTJDBCvFJI5wFH+bU3qF/a6dZy3d9MsNvEOJ5G5AfzPYcydqojxx4yvPFFxhQ8GmxP/o25O5P+5+7enIZ+p6hByekcylxOn4u8f3evXwg0+R7LS4nBAI+OYg7Fh27Ly75PJLZ7G3haeWZWac8RYDHH7qNz7cqhb3EAgVFjIfOWfO/Xl2/tTtu88qsgYorjBVSeKT/keeK2MVRq6S2zPyYO5dvSO9dzPfShoMgAfDxhd/YbAUxLYXAAklnkZjyB3/antP0FkhzOpbqqBv3oby3FrEw8vgGAOFl5e3XGxrXq2u5CSlHfGtmvoukSeINYSyLiGEfFcT4zwLnoD1PT+gr0B4f0zT9I0qKy0qLy7dM9csxPNiepOOf/AOVVnhaya20yJmBWac+Y+ee/yj6Lj7mrR0JJEs1EhycV5jLud1rl6NuuHGKOkxxQ5ojyoCKVLB80JojzoDQQNypxxsvcYqBeIdHZWlJTiikBDDuDzqfmte6tY7iMqy+xoA806lBPY35smVJOAjgyMcQ6HuD/ADzWqCsdwSeDjJ3J+Ue3f3qefiJpbaXrAugMRzw8II3IKbkb7bgj3wd+8OmjkmfhFvbyll4gWjKMFxzIBwo61tVvlWpeWJz6bXolGlzQ3VgsF85aMr8Lhc4PUdf6cq5mqQ3MMbROxksy3wSMhKZ5czuh+4rnabDcxS/6DmIKR8jHBPsedT+wkR7MRXLxuWHxAkDryx1/zpT0dyjt9Mx75fppcl2n6K/khMXCJVLROCfiPTrwnkff71KPA3jSXwxONP1CRp9Ic/D8J4oMn5lHVSea9+X/AKm7rTFiZxYN/osfigZCY2PpnYH1GPcVG7mAwXi+YrW4B5OpbAz2/iG/9zS+TjqyPfkfxspT7TPSEE8VxBHPBKkkMihkdDlWU8iD1rAeGVugbfHr1++361S/g7xe3ha7W0uuN9HnPFwAlzASfmTupPMc/qN7ejuIprdLm3lWWFlEiSIchl7j6ZrCsrlXLizThJSW0bMrDzEHTOf0/uKG5uYbS2lubqVIoIlLySOcBQOZNNPIp8yQuoRBu3EMAAZJz7ftVN/iB4tfxDObLTXI0m3biLcvzDD+L/iOn35kARGDm9ImUkl2aPjvxhN4mvAkReHS4STBGRu55cbevYdM9yai1xP5zqEXhRRhFG/CO1AxLGthbYcAIJGd91/vWhXS9aiLSl3tg2cAmmVGznpgZwfbrUssvD0kMPFLP5a8XFxEBcn36/t2zWtoWhXcrJcQtHkfKeu3oM71LJo7iVUF5bKzAZOSp+o3rUooUF35MjMy2pcIPr2cmFrdV/0b5XZD8xfG9aOoQ+ffWrs4dZZEVlz8wLAcq67afGMPDZhW+ZXA/mK1tDtXn8S26XKSeZ5jOpffOFJ/Tfer7pcapN/wc4fGVqaZYXh7TPNPnSqd96lqIsahV2xWvYwiG3Rcb4rZryZ6MyhzRUJqAHzzoTRHnQmgAaE0RoTQBBPxZsZJ9Js5YVBCXGJMgcmUgc9sZx9xVWBbQBkAuWkLZCvFxFz15H9avzxFp6appFxaSMVDrlXXmrA5B+4FUlNpWpxzNb3QYeWOBfKIKnfJwScjJ35ZrWwroKvi3pieRXKUto4KxXK3DLD5jYOCHTC/UE7VKvDSTs6h57cKoB8tWyAM8tycfSuTcaO1uTLczokWcjibmfp96zT7hUl4NPsXumXABWMn+tMwuqjLe9/6KZNM51teCwp5bcxjPASDkjIwajOsS2TrwS2skik7iIEUtq3iWZgsdtb2qZ5so/bJrpyaaZYM6pcK2w4jHEEpyE+S8GFCCx5blLf9Mgd4ltHGyweeIyc+TcIcA91bv0/en9K8U3elaPqOi+fKLaeM+TIjYaF+e2P4Wxggd8967d14dSdD+Ulm8rnmRRw/fO59qiGt6d/01zC7/wCsCCvCNmHv0P8AKszOo1Hkkegw8qFnUX2Zaa5qEGk3Olw3MotrlgZYwfhwO3bO2e4AFNidMCFlLRrvwJ/GfU0zZiKXzQUaR2UcGRybqc5/rnt1ro29pCXHGnHGBkjPCQKpxKpS20hq6aXk08sXPCEjB5Lxcq2bcSMw4eFuwzXbtbXRHAD29wjctpNj+m1dGPR9Nkwlle3NtOBnEq5H6YrRjVOHa7EJ5cN6aaC0PULm1XyvyoYsAAEG/t0rpgxSNmaw8p2G+JCN8+/OuObTXbYK9pfpdRZxtJj7g07DqN3BgalBJCCf/KGLAe/Ue9S8mUe5QYo8SF0twmtv+zpziG2gBjswU5nhODv2PL74p/wJAt3rzXCx8UdurBWO5DNgY+wO3TNMBRIFzNKV6cMhwftUs8GW8cSngQKC2fh23pTJ+QhOtwgvJoYfx0qHym0TADFLSDalrHNQykzS0J51AGy3OgNGw3oTQAFCaI0hoAbdeJGHcVWvipRp0s1zKCFHfYE9s9Ksw8qr78XmNvpdlIkZeNro+aFI3wpKg5B2zk/QVZVFSmkyJScVtFfzaraqqXUkAnlYbfmB8K/8V32/U4ya05vFV8TwxHy0HyqAFUD/AIjauW0MpJllBUMdlJ3oY4WZiVTiVcfFjOK2Y846UVozZVVy/dPslmm6lqF5ZTTz3MiIBgCMBM7b1u6RfpHbrPdF2JOF4zxFu+M8uY/nXC0uCa4jfyOFYEBNxcTE8CL2x37Ab9qkemWLu0bCJ/lzEJAAUXozDkOuANl9WJp2M/CM3IrqjGWzq3epyx2asIh5khxHF1J9ewG2T9OdVrr8pu3ldfjWNgGcH5mPNvbbb0qSeKr38ldiFn4pDlcjby0x8WOuSSwz9efKJsnmwqoUcRBOPUiks25Rg4l/xmKoLmvYxYREnLKVQEszgZIUHf8Ar9KluiGGWb8tcxh5k2zHzcd1xzPL3HLfnwrHit7YLIAGClT12NbWkOkjtG5Iki2iYHp/bP2z2FV4Fsdcd9j2ZW3F7J/axW8dsjRMJYzzyQSBnpW5CFfiTKM65IDHfHv9cfaue0D+SlzAzGKVQ0qHcqep65xvk4z3zvnQuAI2BE8kLgcYI3xjqu+3PcfatNdnl/q+x/kbOoTmOfhaMojHHmBQR6571r3VzDFAhYHKngIXJ69h0wP8684aleQzG3uZYbmF0LI3PiHcDAyf860wpmmk4LaIF+ZViCB09wOv2+nafQ5DGcdb/wCnY0qL/u1tIl4RInEkRbPCRzx6Hc/Q8uti+HrFrWFeIYOKrnwtHcJ4p0oXJfymuGwrLuDwPt9cnIO+1W+oGNhisD5GuMLuvZ6HCm5VdvYYpaEUYrPGxKQiiNAaANpudAaNudCaAANDRUhoAA1FfxGsZ7zQlltU81rSYTtHj5lCsCQOuMg49KlTbUzcqTC+OeK7rm65KS9HMo8lo83yrfXt5HAFjJlyUCDA4c44ie3WunbQpeE6dazKYImzc3Of/KcgcKf5vzra8RaTNpt1dNED+SYs0gB3wAeFD2UcsDoK4VpefkNMULHm6uCRHht133b3PIf3rcrsT730ZtsJa0ifWtjGluVmWOG2jYyLEgAAxnBJPXam7fU0tYXc8KTSsHZMbKmwHTfbb3NMXcosdMBvWDJDGsk4PJ5D8q+3+dahkupTTQTTEjjnfbHQbhQPYZP0FNTnGBkUYrv25PrYOqXZu0E00geaZ+LA/hTp/wDb70ul28k8gVFySeFR3NazRLPqLR226bKpx261NfCGmceowqF+GLfPc157Ks52s9Pj18YHE1bR7rT1X8wnDxDbBrhwzNBdLIOYYbHr/nL61cvjbSDd2atGPiTcYHOql1WyZMyquOjD/aaqrn9c+SO5x5x0WboVwhgXhPwSIJEP7/rj65p6ZoAPy9whaI7RMDjAO2Ppn7e1QnwhqxkH5OXZ4fjjOen8Q/U/f0qT3haWWO1mYJHNGxjc9JV5fpk+u4r0sJKyKkjxeRiyqvcX0czW9FFvpzLaFm8luOMq2GQ8gfbl7VHNNvEvg0buqXedlY8KyHupHyt6cjzqTajql3HoK3KRoJbeUQ3MbDIKcjn03G/rUdXSEutXSazYraTo0hY4JTGxHvn+veubJ/W+XpGngqc4OE/O+mTHwJZm61tLuad5I7UfArD4vMI5N/xB++M1aQqE+DrYQyERqQvFkknJJ7mpoKwsq53WORu01quHEOjHKgFGOVLFphoSaIigPOgDbbnQGnCN6EigBukNHihIoAbagYZBFOkbUDAYoAhnirSkcPmPiVwQykZBB51WuoaKLPUrK7RHa2jdQ4B3GORx2yOdXrcQJOnC4qH6zo7QuWiXKb7Y51fVc6yuytTWmVH4t1Zr69aGFibaNzw45O3U/wAqbks5XktdOtV45Y14pm6Kx7nsBge9TPUNBsLuQyTQlZAwYvG3CcjlnvTsNpDbx+XbxhFzk4HM9z3NX2ZfLb9srqxVWlFeEcay0qGyTghUu5O7tuT/AE9qsbwjpQtLbzXX4m3JrnaHobTyiaVfhB2FTSKJYowijAFJDTfWkDLEsqFHGVIqvfE+hGCdpokBRvnGKsfFa15apdQsjgEnbepIT0UZc6TLa3Ed7pyFirZaIHmOuPT0rsJqsUyxo54Vmc4Xk8Mo3U4P7dQfWpPqmiNaOzRqeAnkK5b2kEjBpoYpHXkXQEj6mm8bLdKcfKFcjDhc1L2a80kmoWxhWNXEw4JJFGEwNuLuT6f0rf0XSUijitbZDwKoHEdyfc0/b20k0oRQTnrUy0TS1tlDOPi51zkZUrn/AAicfFhjx1E2tHsltIAMDi9q6IFYoogKVGBQKc6UAFOKKgATTTc6fYUw3OpA3iN6zFEaQ1ADZFDinDyoKAAYUBG1G3KgPKgACKaliWVSjjIO1OmhNAEc1LQVk4miGD6VpWOgESgzZODkVLX+U00tdA2NwwpCnCgAFGTWHlQmoAWkzWUNSBksMcykOK5c2gQO/EFrrilHKgDWs9OgtwOFdxW+uBTa0YqAHFpwU0tOigAgKcAoBRrUAKw2rWk+attuVaknzUAf/9k="/>
          <p:cNvSpPr>
            <a:spLocks noChangeAspect="1" noChangeArrowheads="1"/>
          </p:cNvSpPr>
          <p:nvPr/>
        </p:nvSpPr>
        <p:spPr bwMode="auto">
          <a:xfrm>
            <a:off x="134938" y="-592138"/>
            <a:ext cx="1666875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8435" name="AutoShape 4" descr="data:image/jpg;base64,/9j/4AAQSkZJRgABAQAAAQABAAD/2wBDAAkGBwgHBgkIBwgKCgkLDRYPDQwMDRsUFRAWIB0iIiAdHx8kKDQsJCYxJx8fLT0tMTU3Ojo6Iys/RD84QzQ5Ojf/2wBDAQoKCg0MDRoPDxo3JR8lNzc3Nzc3Nzc3Nzc3Nzc3Nzc3Nzc3Nzc3Nzc3Nzc3Nzc3Nzc3Nzc3Nzc3Nzc3Nzc3Nzf/wAARCACJAL0DASIAAhEBAxEB/8QAHAAAAQQDAQAAAAAAAAAAAAAAAgEDBgcABAUI/8QAOxAAAgEDAgQEBAQFAwMFAAAAAQIDAAQRBSESMUFRBhNhcSIygZEHFKGxQsHR4fAjUnIVJDNikrLC8f/EABoBAAIDAQEAAAAAAAAAAAAAAAAEAQMFAgb/xAAmEQACAgICAgIBBQEAAAAAAAAAAQIDBBESITFBBRMyFCJRcaGx/9oADAMBAAIRAxEAPwC0QlFwU5jelAFQWjfBS8NOVlAAcNYFo81g51ACBazFFWUEibUoFZSg0AZw0oFJmszQAQFLQcVZxUAHkUudqa4qTjoAf4qwv2pgvSceKAHuLvSFhTPHWZzQA7mlBApvOKwvQAbYNJtQFs0nFQAVJWGkJqSBc1lQz8Q/HK+EY7eGC1F1eXCl1V3Koig4ycbnfbAxyO9Vq/4p+LbiTMD2kS/7VtVwPqcmuoVzseorZDkl5L9O3OkzVN2P4k+KIYvMurXTrsDmvltG2PTB/kakul/ippE4VdXtrnT2P8ZHmx57ZA4h/wC2rbMW6v8AKJxG2EvDJ/mszWrp+oWepWy3Gn3MVzC38cLhh+n7c6fJpctDzWZoOKszQAYNZmgzWZoAOszQZrCaACJ3oSaQmhJoALNIW9aBmCqWchVAySTgCoD4k/EmC1uHsNAtvz92vwmU7RKf3bH0Hqa6UZSekcykorbJ/JIsaNJI4REGWZjgD3PSo7qHj7wzpxIk1WOZs/LbI036qOH9aqbXpdX1giXXdSacDdYEYLGnso2+uPqa40ka+XwLFGFGcY/r1rTp+Ksn3J6FXmQb1Hst4fi34YL8LC/Vc44vywx/8qlWia1puvWhutJu1uIlbhYgEFDzwQcEGvM11HCinAbOd8cqsv8AAWC687V7jBFnwRR77ZkySMfTOfcUplYzx58W9jELOZbp2rOL1pSBQEUqWDxO9Iaw0JNBBWH42eG7q/t7bW7GN5jaRmK4Rckqmch8dgS2fcdqqvT3ZlAdttticCvUEknAhbsM1RX4haLbRX8+p6TD5aFs3EC4CqerLtsO46c+W1P/AB+SqLdsqtg5R0jQs5cEZGw7KWrr2Ytb7Fv5sT5/gkByfTFQIXF3Fh1ZlHRs10LK9nvZ0j1C7KjPDxeXyPv09xW3LLU5ceJk2Yr/ACUtEusbKbw7qC3mnXNxCxJLxRNvKO3r6BhUx8IfiNb6pOmna7GthqLHCMcrFOfQn5T6HY9D0qu2i1KK4/L2985ncfLN/GD2bOCPb9K4moi6ad7e9BSUEZWYc+3TeksjChYtx6Zfi3zj+2Utr/T01nHPOf2rOKqd8FfiLPprR6d4kLPaZ4YbvBLRDoG/3J67keo5W7HIkkaPG6ujqGVlYEEdCCNiPWsWcJQepI01JS7Q7xVnFTec9ceuOVBBIZIlZwA+MMByBGx/WuDofzSFqZuHZUURnBLqN9+u/wCmaImpAMtWveXlvY2st1eTJDBCvFJI5wFH+bU3qF/a6dZy3d9MsNvEOJ5G5AfzPYcydqojxx4yvPFFxhQ8GmxP/o25O5P+5+7enIZ+p6hByekcylxOn4u8f3evXwg0+R7LS4nBAI+OYg7Fh27Ly75PJLZ7G3haeWZWac8RYDHH7qNz7cqhb3EAgVFjIfOWfO/Xl2/tTtu88qsgYorjBVSeKT/keeK2MVRq6S2zPyYO5dvSO9dzPfShoMgAfDxhd/YbAUxLYXAAklnkZjyB3/antP0FkhzOpbqqBv3oby3FrEw8vgGAOFl5e3XGxrXq2u5CSlHfGtmvoukSeINYSyLiGEfFcT4zwLnoD1PT+gr0B4f0zT9I0qKy0qLy7dM9csxPNiepOOf/AOVVnhaya20yJmBWac+Y+ee/yj6Lj7mrR0JJEs1EhycV5jLud1rl6NuuHGKOkxxQ5ojyoCKVLB80JojzoDQQNypxxsvcYqBeIdHZWlJTiikBDDuDzqfmte6tY7iMqy+xoA806lBPY35smVJOAjgyMcQ6HuD/ADzWqCsdwSeDjJ3J+Ue3f3qefiJpbaXrAugMRzw8II3IKbkb7bgj3wd+8OmjkmfhFvbyll4gWjKMFxzIBwo61tVvlWpeWJz6bXolGlzQ3VgsF85aMr8Lhc4PUdf6cq5mqQ3MMbROxksy3wSMhKZ5czuh+4rnabDcxS/6DmIKR8jHBPsedT+wkR7MRXLxuWHxAkDryx1/zpT0dyjt9Mx75fppcl2n6K/khMXCJVLROCfiPTrwnkff71KPA3jSXwxONP1CRp9Ic/D8J4oMn5lHVSea9+X/AKm7rTFiZxYN/osfigZCY2PpnYH1GPcVG7mAwXi+YrW4B5OpbAz2/iG/9zS+TjqyPfkfxspT7TPSEE8VxBHPBKkkMihkdDlWU8iD1rAeGVugbfHr1++361S/g7xe3ha7W0uuN9HnPFwAlzASfmTupPMc/qN7ejuIprdLm3lWWFlEiSIchl7j6ZrCsrlXLizThJSW0bMrDzEHTOf0/uKG5uYbS2lubqVIoIlLySOcBQOZNNPIp8yQuoRBu3EMAAZJz7ftVN/iB4tfxDObLTXI0m3biLcvzDD+L/iOn35kARGDm9ImUkl2aPjvxhN4mvAkReHS4STBGRu55cbevYdM9yai1xP5zqEXhRRhFG/CO1AxLGthbYcAIJGd91/vWhXS9aiLSl3tg2cAmmVGznpgZwfbrUssvD0kMPFLP5a8XFxEBcn36/t2zWtoWhXcrJcQtHkfKeu3oM71LJo7iVUF5bKzAZOSp+o3rUooUF35MjMy2pcIPr2cmFrdV/0b5XZD8xfG9aOoQ+ffWrs4dZZEVlz8wLAcq67afGMPDZhW+ZXA/mK1tDtXn8S26XKSeZ5jOpffOFJ/Tfer7pcapN/wc4fGVqaZYXh7TPNPnSqd96lqIsahV2xWvYwiG3Rcb4rZryZ6MyhzRUJqAHzzoTRHnQmgAaE0RoTQBBPxZsZJ9Js5YVBCXGJMgcmUgc9sZx9xVWBbQBkAuWkLZCvFxFz15H9avzxFp6appFxaSMVDrlXXmrA5B+4FUlNpWpxzNb3QYeWOBfKIKnfJwScjJ35ZrWwroKvi3pieRXKUto4KxXK3DLD5jYOCHTC/UE7VKvDSTs6h57cKoB8tWyAM8tycfSuTcaO1uTLczokWcjibmfp96zT7hUl4NPsXumXABWMn+tMwuqjLe9/6KZNM51teCwp5bcxjPASDkjIwajOsS2TrwS2skik7iIEUtq3iWZgsdtb2qZ5so/bJrpyaaZYM6pcK2w4jHEEpyE+S8GFCCx5blLf9Mgd4ltHGyweeIyc+TcIcA91bv0/en9K8U3elaPqOi+fKLaeM+TIjYaF+e2P4Wxggd8967d14dSdD+Ulm8rnmRRw/fO59qiGt6d/01zC7/wCsCCvCNmHv0P8AKszOo1Hkkegw8qFnUX2Zaa5qEGk3Olw3MotrlgZYwfhwO3bO2e4AFNidMCFlLRrvwJ/GfU0zZiKXzQUaR2UcGRybqc5/rnt1ro29pCXHGnHGBkjPCQKpxKpS20hq6aXk08sXPCEjB5Lxcq2bcSMw4eFuwzXbtbXRHAD29wjctpNj+m1dGPR9Nkwlle3NtOBnEq5H6YrRjVOHa7EJ5cN6aaC0PULm1XyvyoYsAAEG/t0rpgxSNmaw8p2G+JCN8+/OuObTXbYK9pfpdRZxtJj7g07DqN3BgalBJCCf/KGLAe/Ue9S8mUe5QYo8SF0twmtv+zpziG2gBjswU5nhODv2PL74p/wJAt3rzXCx8UdurBWO5DNgY+wO3TNMBRIFzNKV6cMhwftUs8GW8cSngQKC2fh23pTJ+QhOtwgvJoYfx0qHym0TADFLSDalrHNQykzS0J51AGy3OgNGw3oTQAFCaI0hoAbdeJGHcVWvipRp0s1zKCFHfYE9s9Ksw8qr78XmNvpdlIkZeNro+aFI3wpKg5B2zk/QVZVFSmkyJScVtFfzaraqqXUkAnlYbfmB8K/8V32/U4ya05vFV8TwxHy0HyqAFUD/AIjauW0MpJllBUMdlJ3oY4WZiVTiVcfFjOK2Y846UVozZVVy/dPslmm6lqF5ZTTz3MiIBgCMBM7b1u6RfpHbrPdF2JOF4zxFu+M8uY/nXC0uCa4jfyOFYEBNxcTE8CL2x37Ab9qkemWLu0bCJ/lzEJAAUXozDkOuANl9WJp2M/CM3IrqjGWzq3epyx2asIh5khxHF1J9ewG2T9OdVrr8pu3ldfjWNgGcH5mPNvbbb0qSeKr38ldiFn4pDlcjby0x8WOuSSwz9efKJsnmwqoUcRBOPUiks25Rg4l/xmKoLmvYxYREnLKVQEszgZIUHf8Ar9KluiGGWb8tcxh5k2zHzcd1xzPL3HLfnwrHit7YLIAGClT12NbWkOkjtG5Iki2iYHp/bP2z2FV4Fsdcd9j2ZW3F7J/axW8dsjRMJYzzyQSBnpW5CFfiTKM65IDHfHv9cfaue0D+SlzAzGKVQ0qHcqep65xvk4z3zvnQuAI2BE8kLgcYI3xjqu+3PcfatNdnl/q+x/kbOoTmOfhaMojHHmBQR6571r3VzDFAhYHKngIXJ69h0wP8684aleQzG3uZYbmF0LI3PiHcDAyf860wpmmk4LaIF+ZViCB09wOv2+nafQ5DGcdb/wCnY0qL/u1tIl4RInEkRbPCRzx6Hc/Q8uti+HrFrWFeIYOKrnwtHcJ4p0oXJfymuGwrLuDwPt9cnIO+1W+oGNhisD5GuMLuvZ6HCm5VdvYYpaEUYrPGxKQiiNAaANpudAaNudCaAANDRUhoAA1FfxGsZ7zQlltU81rSYTtHj5lCsCQOuMg49KlTbUzcqTC+OeK7rm65KS9HMo8lo83yrfXt5HAFjJlyUCDA4c44ie3WunbQpeE6dazKYImzc3Of/KcgcKf5vzra8RaTNpt1dNED+SYs0gB3wAeFD2UcsDoK4VpefkNMULHm6uCRHht133b3PIf3rcrsT730ZtsJa0ifWtjGluVmWOG2jYyLEgAAxnBJPXam7fU0tYXc8KTSsHZMbKmwHTfbb3NMXcosdMBvWDJDGsk4PJ5D8q+3+dahkupTTQTTEjjnfbHQbhQPYZP0FNTnGBkUYrv25PrYOqXZu0E00geaZ+LA/hTp/wDb70ul28k8gVFySeFR3NazRLPqLR226bKpx261NfCGmceowqF+GLfPc157Ks52s9Pj18YHE1bR7rT1X8wnDxDbBrhwzNBdLIOYYbHr/nL61cvjbSDd2atGPiTcYHOql1WyZMyquOjD/aaqrn9c+SO5x5x0WboVwhgXhPwSIJEP7/rj65p6ZoAPy9whaI7RMDjAO2Ppn7e1QnwhqxkH5OXZ4fjjOen8Q/U/f0qT3haWWO1mYJHNGxjc9JV5fpk+u4r0sJKyKkjxeRiyqvcX0czW9FFvpzLaFm8luOMq2GQ8gfbl7VHNNvEvg0buqXedlY8KyHupHyt6cjzqTajql3HoK3KRoJbeUQ3MbDIKcjn03G/rUdXSEutXSazYraTo0hY4JTGxHvn+veubJ/W+XpGngqc4OE/O+mTHwJZm61tLuad5I7UfArD4vMI5N/xB++M1aQqE+DrYQyERqQvFkknJJ7mpoKwsq53WORu01quHEOjHKgFGOVLFphoSaIigPOgDbbnQGnCN6EigBukNHihIoAbagYZBFOkbUDAYoAhnirSkcPmPiVwQykZBB51WuoaKLPUrK7RHa2jdQ4B3GORx2yOdXrcQJOnC4qH6zo7QuWiXKb7Y51fVc6yuytTWmVH4t1Zr69aGFibaNzw45O3U/wAqbks5XktdOtV45Y14pm6Kx7nsBge9TPUNBsLuQyTQlZAwYvG3CcjlnvTsNpDbx+XbxhFzk4HM9z3NX2ZfLb9srqxVWlFeEcay0qGyTghUu5O7tuT/AE9qsbwjpQtLbzXX4m3JrnaHobTyiaVfhB2FTSKJYowijAFJDTfWkDLEsqFHGVIqvfE+hGCdpokBRvnGKsfFa15apdQsjgEnbepIT0UZc6TLa3Ed7pyFirZaIHmOuPT0rsJqsUyxo54Vmc4Xk8Mo3U4P7dQfWpPqmiNaOzRqeAnkK5b2kEjBpoYpHXkXQEj6mm8bLdKcfKFcjDhc1L2a80kmoWxhWNXEw4JJFGEwNuLuT6f0rf0XSUijitbZDwKoHEdyfc0/b20k0oRQTnrUy0TS1tlDOPi51zkZUrn/AAicfFhjx1E2tHsltIAMDi9q6IFYoogKVGBQKc6UAFOKKgATTTc6fYUw3OpA3iN6zFEaQ1ADZFDinDyoKAAYUBG1G3KgPKgACKaliWVSjjIO1OmhNAEc1LQVk4miGD6VpWOgESgzZODkVLX+U00tdA2NwwpCnCgAFGTWHlQmoAWkzWUNSBksMcykOK5c2gQO/EFrrilHKgDWs9OgtwOFdxW+uBTa0YqAHFpwU0tOigAgKcAoBRrUAKw2rWk+attuVaknzUAf/9k="/>
          <p:cNvSpPr>
            <a:spLocks noChangeAspect="1" noChangeArrowheads="1"/>
          </p:cNvSpPr>
          <p:nvPr/>
        </p:nvSpPr>
        <p:spPr bwMode="auto">
          <a:xfrm>
            <a:off x="134938" y="-592138"/>
            <a:ext cx="1666875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8436" name="AutoShape 6" descr="data:image/jpg;base64,/9j/4AAQSkZJRgABAQAAAQABAAD/2wBDAAkGBwgHBgkIBwgKCgkLDRYPDQwMDRsUFRAWIB0iIiAdHx8kKDQsJCYxJx8fLT0tMTU3Ojo6Iys/RD84QzQ5Ojf/2wBDAQoKCg0MDRoPDxo3JR8lNzc3Nzc3Nzc3Nzc3Nzc3Nzc3Nzc3Nzc3Nzc3Nzc3Nzc3Nzc3Nzc3Nzc3Nzc3Nzc3Nzf/wAARCACJAL0DASIAAhEBAxEB/8QAHAAAAQQDAQAAAAAAAAAAAAAAAgEDBgcABAUI/8QAOxAAAgEDAgQEBAQFAwMFAAAAAQIDAAQRBSESMUFRBhNhcSIygZEHFKGxQsHR4fAjUnIVJDNikrLC8f/EABoBAAIDAQEAAAAAAAAAAAAAAAAEAQMFAgb/xAAmEQACAgICAgIBBQEAAAAAAAAAAQIDBBESITFBBRMyFCJRcaGx/9oADAMBAAIRAxEAPwC0QlFwU5jelAFQWjfBS8NOVlAAcNYFo81g51ACBazFFWUEibUoFZSg0AZw0oFJmszQAQFLQcVZxUAHkUudqa4qTjoAf4qwv2pgvSceKAHuLvSFhTPHWZzQA7mlBApvOKwvQAbYNJtQFs0nFQAVJWGkJqSBc1lQz8Q/HK+EY7eGC1F1eXCl1V3Koig4ycbnfbAxyO9Vq/4p+LbiTMD2kS/7VtVwPqcmuoVzseorZDkl5L9O3OkzVN2P4k+KIYvMurXTrsDmvltG2PTB/kakul/ippE4VdXtrnT2P8ZHmx57ZA4h/wC2rbMW6v8AKJxG2EvDJ/mszWrp+oWepWy3Gn3MVzC38cLhh+n7c6fJpctDzWZoOKszQAYNZmgzWZoAOszQZrCaACJ3oSaQmhJoALNIW9aBmCqWchVAySTgCoD4k/EmC1uHsNAtvz92vwmU7RKf3bH0Hqa6UZSekcykorbJ/JIsaNJI4REGWZjgD3PSo7qHj7wzpxIk1WOZs/LbI036qOH9aqbXpdX1giXXdSacDdYEYLGnso2+uPqa40ka+XwLFGFGcY/r1rTp+Ksn3J6FXmQb1Hst4fi34YL8LC/Vc44vywx/8qlWia1puvWhutJu1uIlbhYgEFDzwQcEGvM11HCinAbOd8cqsv8AAWC687V7jBFnwRR77ZkySMfTOfcUplYzx58W9jELOZbp2rOL1pSBQEUqWDxO9Iaw0JNBBWH42eG7q/t7bW7GN5jaRmK4Rckqmch8dgS2fcdqqvT3ZlAdttticCvUEknAhbsM1RX4haLbRX8+p6TD5aFs3EC4CqerLtsO46c+W1P/AB+SqLdsqtg5R0jQs5cEZGw7KWrr2Ytb7Fv5sT5/gkByfTFQIXF3Fh1ZlHRs10LK9nvZ0j1C7KjPDxeXyPv09xW3LLU5ceJk2Yr/ACUtEusbKbw7qC3mnXNxCxJLxRNvKO3r6BhUx8IfiNb6pOmna7GthqLHCMcrFOfQn5T6HY9D0qu2i1KK4/L2985ncfLN/GD2bOCPb9K4moi6ad7e9BSUEZWYc+3TeksjChYtx6Zfi3zj+2Utr/T01nHPOf2rOKqd8FfiLPprR6d4kLPaZ4YbvBLRDoG/3J67keo5W7HIkkaPG6ujqGVlYEEdCCNiPWsWcJQepI01JS7Q7xVnFTec9ceuOVBBIZIlZwA+MMByBGx/WuDofzSFqZuHZUURnBLqN9+u/wCmaImpAMtWveXlvY2st1eTJDBCvFJI5wFH+bU3qF/a6dZy3d9MsNvEOJ5G5AfzPYcydqojxx4yvPFFxhQ8GmxP/o25O5P+5+7enIZ+p6hByekcylxOn4u8f3evXwg0+R7LS4nBAI+OYg7Fh27Ly75PJLZ7G3haeWZWac8RYDHH7qNz7cqhb3EAgVFjIfOWfO/Xl2/tTtu88qsgYorjBVSeKT/keeK2MVRq6S2zPyYO5dvSO9dzPfShoMgAfDxhd/YbAUxLYXAAklnkZjyB3/antP0FkhzOpbqqBv3oby3FrEw8vgGAOFl5e3XGxrXq2u5CSlHfGtmvoukSeINYSyLiGEfFcT4zwLnoD1PT+gr0B4f0zT9I0qKy0qLy7dM9csxPNiepOOf/AOVVnhaya20yJmBWac+Y+ee/yj6Lj7mrR0JJEs1EhycV5jLud1rl6NuuHGKOkxxQ5ojyoCKVLB80JojzoDQQNypxxsvcYqBeIdHZWlJTiikBDDuDzqfmte6tY7iMqy+xoA806lBPY35smVJOAjgyMcQ6HuD/ADzWqCsdwSeDjJ3J+Ue3f3qefiJpbaXrAugMRzw8II3IKbkb7bgj3wd+8OmjkmfhFvbyll4gWjKMFxzIBwo61tVvlWpeWJz6bXolGlzQ3VgsF85aMr8Lhc4PUdf6cq5mqQ3MMbROxksy3wSMhKZ5czuh+4rnabDcxS/6DmIKR8jHBPsedT+wkR7MRXLxuWHxAkDryx1/zpT0dyjt9Mx75fppcl2n6K/khMXCJVLROCfiPTrwnkff71KPA3jSXwxONP1CRp9Ic/D8J4oMn5lHVSea9+X/AKm7rTFiZxYN/osfigZCY2PpnYH1GPcVG7mAwXi+YrW4B5OpbAz2/iG/9zS+TjqyPfkfxspT7TPSEE8VxBHPBKkkMihkdDlWU8iD1rAeGVugbfHr1++361S/g7xe3ha7W0uuN9HnPFwAlzASfmTupPMc/qN7ejuIprdLm3lWWFlEiSIchl7j6ZrCsrlXLizThJSW0bMrDzEHTOf0/uKG5uYbS2lubqVIoIlLySOcBQOZNNPIp8yQuoRBu3EMAAZJz7ftVN/iB4tfxDObLTXI0m3biLcvzDD+L/iOn35kARGDm9ImUkl2aPjvxhN4mvAkReHS4STBGRu55cbevYdM9yai1xP5zqEXhRRhFG/CO1AxLGthbYcAIJGd91/vWhXS9aiLSl3tg2cAmmVGznpgZwfbrUssvD0kMPFLP5a8XFxEBcn36/t2zWtoWhXcrJcQtHkfKeu3oM71LJo7iVUF5bKzAZOSp+o3rUooUF35MjMy2pcIPr2cmFrdV/0b5XZD8xfG9aOoQ+ffWrs4dZZEVlz8wLAcq67afGMPDZhW+ZXA/mK1tDtXn8S26XKSeZ5jOpffOFJ/Tfer7pcapN/wc4fGVqaZYXh7TPNPnSqd96lqIsahV2xWvYwiG3Rcb4rZryZ6MyhzRUJqAHzzoTRHnQmgAaE0RoTQBBPxZsZJ9Js5YVBCXGJMgcmUgc9sZx9xVWBbQBkAuWkLZCvFxFz15H9avzxFp6appFxaSMVDrlXXmrA5B+4FUlNpWpxzNb3QYeWOBfKIKnfJwScjJ35ZrWwroKvi3pieRXKUto4KxXK3DLD5jYOCHTC/UE7VKvDSTs6h57cKoB8tWyAM8tycfSuTcaO1uTLczokWcjibmfp96zT7hUl4NPsXumXABWMn+tMwuqjLe9/6KZNM51teCwp5bcxjPASDkjIwajOsS2TrwS2skik7iIEUtq3iWZgsdtb2qZ5so/bJrpyaaZYM6pcK2w4jHEEpyE+S8GFCCx5blLf9Mgd4ltHGyweeIyc+TcIcA91bv0/en9K8U3elaPqOi+fKLaeM+TIjYaF+e2P4Wxggd8967d14dSdD+Ulm8rnmRRw/fO59qiGt6d/01zC7/wCsCCvCNmHv0P8AKszOo1Hkkegw8qFnUX2Zaa5qEGk3Olw3MotrlgZYwfhwO3bO2e4AFNidMCFlLRrvwJ/GfU0zZiKXzQUaR2UcGRybqc5/rnt1ro29pCXHGnHGBkjPCQKpxKpS20hq6aXk08sXPCEjB5Lxcq2bcSMw4eFuwzXbtbXRHAD29wjctpNj+m1dGPR9Nkwlle3NtOBnEq5H6YrRjVOHa7EJ5cN6aaC0PULm1XyvyoYsAAEG/t0rpgxSNmaw8p2G+JCN8+/OuObTXbYK9pfpdRZxtJj7g07DqN3BgalBJCCf/KGLAe/Ue9S8mUe5QYo8SF0twmtv+zpziG2gBjswU5nhODv2PL74p/wJAt3rzXCx8UdurBWO5DNgY+wO3TNMBRIFzNKV6cMhwftUs8GW8cSngQKC2fh23pTJ+QhOtwgvJoYfx0qHym0TADFLSDalrHNQykzS0J51AGy3OgNGw3oTQAFCaI0hoAbdeJGHcVWvipRp0s1zKCFHfYE9s9Ksw8qr78XmNvpdlIkZeNro+aFI3wpKg5B2zk/QVZVFSmkyJScVtFfzaraqqXUkAnlYbfmB8K/8V32/U4ya05vFV8TwxHy0HyqAFUD/AIjauW0MpJllBUMdlJ3oY4WZiVTiVcfFjOK2Y846UVozZVVy/dPslmm6lqF5ZTTz3MiIBgCMBM7b1u6RfpHbrPdF2JOF4zxFu+M8uY/nXC0uCa4jfyOFYEBNxcTE8CL2x37Ab9qkemWLu0bCJ/lzEJAAUXozDkOuANl9WJp2M/CM3IrqjGWzq3epyx2asIh5khxHF1J9ewG2T9OdVrr8pu3ldfjWNgGcH5mPNvbbb0qSeKr38ldiFn4pDlcjby0x8WOuSSwz9efKJsnmwqoUcRBOPUiks25Rg4l/xmKoLmvYxYREnLKVQEszgZIUHf8Ar9KluiGGWb8tcxh5k2zHzcd1xzPL3HLfnwrHit7YLIAGClT12NbWkOkjtG5Iki2iYHp/bP2z2FV4Fsdcd9j2ZW3F7J/axW8dsjRMJYzzyQSBnpW5CFfiTKM65IDHfHv9cfaue0D+SlzAzGKVQ0qHcqep65xvk4z3zvnQuAI2BE8kLgcYI3xjqu+3PcfatNdnl/q+x/kbOoTmOfhaMojHHmBQR6571r3VzDFAhYHKngIXJ69h0wP8684aleQzG3uZYbmF0LI3PiHcDAyf860wpmmk4LaIF+ZViCB09wOv2+nafQ5DGcdb/wCnY0qL/u1tIl4RInEkRbPCRzx6Hc/Q8uti+HrFrWFeIYOKrnwtHcJ4p0oXJfymuGwrLuDwPt9cnIO+1W+oGNhisD5GuMLuvZ6HCm5VdvYYpaEUYrPGxKQiiNAaANpudAaNudCaAANDRUhoAA1FfxGsZ7zQlltU81rSYTtHj5lCsCQOuMg49KlTbUzcqTC+OeK7rm65KS9HMo8lo83yrfXt5HAFjJlyUCDA4c44ie3WunbQpeE6dazKYImzc3Of/KcgcKf5vzra8RaTNpt1dNED+SYs0gB3wAeFD2UcsDoK4VpefkNMULHm6uCRHht133b3PIf3rcrsT730ZtsJa0ifWtjGluVmWOG2jYyLEgAAxnBJPXam7fU0tYXc8KTSsHZMbKmwHTfbb3NMXcosdMBvWDJDGsk4PJ5D8q+3+dahkupTTQTTEjjnfbHQbhQPYZP0FNTnGBkUYrv25PrYOqXZu0E00geaZ+LA/hTp/wDb70ul28k8gVFySeFR3NazRLPqLR226bKpx261NfCGmceowqF+GLfPc157Ks52s9Pj18YHE1bR7rT1X8wnDxDbBrhwzNBdLIOYYbHr/nL61cvjbSDd2atGPiTcYHOql1WyZMyquOjD/aaqrn9c+SO5x5x0WboVwhgXhPwSIJEP7/rj65p6ZoAPy9whaI7RMDjAO2Ppn7e1QnwhqxkH5OXZ4fjjOen8Q/U/f0qT3haWWO1mYJHNGxjc9JV5fpk+u4r0sJKyKkjxeRiyqvcX0czW9FFvpzLaFm8luOMq2GQ8gfbl7VHNNvEvg0buqXedlY8KyHupHyt6cjzqTajql3HoK3KRoJbeUQ3MbDIKcjn03G/rUdXSEutXSazYraTo0hY4JTGxHvn+veubJ/W+XpGngqc4OE/O+mTHwJZm61tLuad5I7UfArD4vMI5N/xB++M1aQqE+DrYQyERqQvFkknJJ7mpoKwsq53WORu01quHEOjHKgFGOVLFphoSaIigPOgDbbnQGnCN6EigBukNHihIoAbagYZBFOkbUDAYoAhnirSkcPmPiVwQykZBB51WuoaKLPUrK7RHa2jdQ4B3GORx2yOdXrcQJOnC4qH6zo7QuWiXKb7Y51fVc6yuytTWmVH4t1Zr69aGFibaNzw45O3U/wAqbks5XktdOtV45Y14pm6Kx7nsBge9TPUNBsLuQyTQlZAwYvG3CcjlnvTsNpDbx+XbxhFzk4HM9z3NX2ZfLb9srqxVWlFeEcay0qGyTghUu5O7tuT/AE9qsbwjpQtLbzXX4m3JrnaHobTyiaVfhB2FTSKJYowijAFJDTfWkDLEsqFHGVIqvfE+hGCdpokBRvnGKsfFa15apdQsjgEnbepIT0UZc6TLa3Ed7pyFirZaIHmOuPT0rsJqsUyxo54Vmc4Xk8Mo3U4P7dQfWpPqmiNaOzRqeAnkK5b2kEjBpoYpHXkXQEj6mm8bLdKcfKFcjDhc1L2a80kmoWxhWNXEw4JJFGEwNuLuT6f0rf0XSUijitbZDwKoHEdyfc0/b20k0oRQTnrUy0TS1tlDOPi51zkZUrn/AAicfFhjx1E2tHsltIAMDi9q6IFYoogKVGBQKc6UAFOKKgATTTc6fYUw3OpA3iN6zFEaQ1ADZFDinDyoKAAYUBG1G3KgPKgACKaliWVSjjIO1OmhNAEc1LQVk4miGD6VpWOgESgzZODkVLX+U00tdA2NwwpCnCgAFGTWHlQmoAWkzWUNSBksMcykOK5c2gQO/EFrrilHKgDWs9OgtwOFdxW+uBTa0YqAHFpwU0tOigAgKcAoBRrUAKw2rWk+attuVaknzUAf/9k="/>
          <p:cNvSpPr>
            <a:spLocks noChangeAspect="1" noChangeArrowheads="1"/>
          </p:cNvSpPr>
          <p:nvPr/>
        </p:nvSpPr>
        <p:spPr bwMode="auto">
          <a:xfrm>
            <a:off x="134938" y="-592138"/>
            <a:ext cx="1666875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18437" name="Picture 10" descr="http://pandalabs.pandasecurity.com/es/wp-content/uploads/2010/03/Mariposa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125538"/>
            <a:ext cx="3273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12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BAAf/xAA8EAACAQMDAgMGAwYFBAMAAAABAgMABBEFEiExQRMiUQYUYXGBkSMyoRUzQrHh8DRSYoLRJEPB8XKSov/EABsBAAIDAQEBAAAAAAAAAAAAAAMFAgQGAQAH/8QALxEAAgICAgIBAgMIAwEAAAAAAQIAAwQREiEFMUETIjJRgQYUIzNxkaGxFSTRQ//aAAwDAQACEQMRAD8AyejSMt6CfWvolvcKYVye1fOLOGcz7lU4zWniuXVVQk5rJZ1S2MNR3TcV3uPrzZLbMO+KRaXb7Lhj8asN8Im8NycH1oFtRW1mZh0NeSthXxWeZwX5GHXdxsmMZPWsdrisJ96txVuoamZp9ymhpne6VURS8jcKq8k1dxMZqyDK91ysDuE6deN4JQnPFB3ZZGLA96a6b7N3md11PBajGdshJYfMDpXb7QrgnEE1vPgc7WK8/wC4DNNf+OyPxhDqUV8ljKeLONzOxszSc85NafR4xEhkbjHSkc1pNZygXELxtngOuM/L1ptZ+NNGAAcUuy0YDR6jGhxZ2p3NBpn45djS8W4XVAe2aZaeVtrYliAaEt/x7vfkdaXVjbHXqFsbiQJsopFisxg9qzF5cf8AWZDd6ZzOZLbZG/NZm8huIpdzAnmq9FA5MWMlc564xhclz5s8YpXLJ4jEUe0haz5GDik8RzKat46j+0HeWOhISxZNPNHijmiKHrSiUEN0onTrkxSjnii5ALroT1elIBkNa00Qybl6HtSyOUjy9xT3W7gyxjAJpHDGd3Ndx2Y16aXnxK7E6HcLi24GRyajejCZB4qMp247UNNI8nlFFVNtuI7EKErKgdylap20ZFAR+au+BVxHUDU79BhNhPbQWcOMDPxFB6eEuLoLnvQvtNfMJtiE1ToVzsuELHvSFK3+kXPsy1b/ADoz9pbIwBXj71lrjxJhz2rc628c9upJzWaeNcHCjrVvBtJQcp6+vvqZ33ORpFVF3MxwAPXtTu2MekJ5SDOVAklB+6g+nx7/ACxRWl2s00sj28Ss0ak7nYIqcdWJ6Csnf6kryfnBC8DHf41svCLSOV1vsepnvIixmFS+vmP31RXfJbJ7YH94oq0vSc8Hr/Fmsdb3qKcnGBzye1PbC5knO9FJU9McZrS1Zddp0piS/E4L2JqI7mOWPwriOOWLPKSKDRdvb2XhFLUeE56KxyPoaSQxHZlioPoKKicouMnj0qtneOxsxdWr+vzK2Pm5GG26W/T4gesvdWZ8KaNkz+U9mHwPerdBhllXdzmmq3ET25t54zPEeTGQME/M9DRmnW0MFuWt1bb/AJSQ236g/wDFZHyHiHwq2ekchNN4/wAwmY4S77T/AIi5RcW8mTnb8atnuI5APEApz4Uc0WcCs9q0JjbC8CshVaLbNH3NM6Mg6lV5LCLc7OOKXaVAZrjvjNMYrE3EPGTR+j6aYWJZcUey1a1bjJIjEjcF1KySKMHHOPSl1vYSE7+wp1rrY7cVTaXCC1KnrUK73+nuSZAbJWsAkjKt1FKLmAxSHAP2pxBKfEOOhq+SCOc7SvJoqWsh79S0LCo1MlNIScGrY4lChjTe90ba29RxQLxMq4x0qychXGliuzQJLe5BnQR/GhfeKu2MeD0qHu6/Cp1sBPG7YAjz2h0/kydTmkNpn3hcHoa1uvzqtqcisjpsha4yB3qrjEmk7hXANmhHd5LIIFWhEbj8UlU/iIGT9KOjQynzDijLa1ikBQjFcqvFR7EK1PMGQW5sktxFLqbWdsnmaCyXLv8AF5CMfQA/Osj7VWns2yCXRmufeWcbgZVdSD1J4HPTpWiu9N3O8JAIdSuD8QayVvamNjGYwo6citd45P31OQ6Amaz/APq2cSd77gltpDSgM6qy/wAOGx9K0FnB4XLMoxgAc8V3T7RmAYA4PHQ4pgtqYyVJOM8buDWmqxq6V2nuZzJyy54kz0QLvgMSg4JUd6J/dg7jjHcmvQGNRgLs29h0/wDdS8OI5do1dieGxnNGL9aEXMRvuehbMhIlIHfAou1lkjmV1OWHG7d2qPjQxxhASADxxnBq6GS2dSzYLYx5fKftQLG6PUmlY5A7jeCWNYy0rEnuw5+461TcW8d0u4EEeoNLUvZBMEgEjKBjbuB/9VZY3U8sjKHULnlZABtPrkVl/JeEqyN20Di/+5pMDzFtBFdx2n+oxtrUQpx0xVgkANcid9rJJjI9OmOxoYSjxiuawVlbcmVvYm4rdWUEejJ39qtwhHekEkHgybftT+6Yom4elKgwuJfN1FFxuQHfqcYa+4S3T4ELDd1Paj7q1EZDr0pC0kkN4MHC5p9Pdxmx3d8UfJ2Na+ZXS0sSWnMeLFilk8KRsd4GDUtP1BfEKkjHpRd8iTw5XrQgpU6MidWDYiu5sFaPxIjSw28vpTWxnaOQxyHINGmOPPSji1qupE0bi32ikDptQ0q0KAG4AIo64gkeIyyZwRQujSYvAF7HtRE+2kgSf/0Bmlkt1iUHHao2qHdkUVdkG3B+FC2Ey5Ksf1pem2UmXWIHQg9xKfFkJ/hRuf0/80ujtUlfdtyPSjL6VBcFCDtkG3IPQ9v1rsCGCIbvznufSvpX7Kun7oyj3ufPf2nNgygfjWhLDHGuFCKMYA2ih54SbZ5SpwBkYP6mrGkPO0cN3HXpUZ3jNq4bBAXPU8CtIw2JmF5chuAjekXTzN04oZLqTftHBHUMOtVTXBVCyncvAUdz60FJc3DupERx4mDkfw+tVLCV0RGSUk7jI3y5ZW4I5qcV4pADdcc0njtLuQS+Mw3BhhsZ8vSiyBF5myxXgAHJPwFVlvsLHfqEbHrA69xt7y8DJLG4KuNr89D2+tSubqVIjJHsmmTDbQcFvXH99qTxvHNFiF8EnOQo4PxB6VZZtdwpLkIZuqE/lf8A4obc1G09wiBCdWepq9C1SDUFFqxMV0owsUnlPyq0grdEEEMD0IrBT+0vtC+IlRIwnIUQKSDnrkjOfiMVrNA9qW1cRWWrWwh1AfupgNqy/wCk+h/Ss3nYS5bm1Rxf5/I/+GaDCvbCXgTyT/I/9EeTYaIr3xSOWJ4psjpTSZ5FmCbWB7gjmuzw7o9zDmso4NFhRhozTV5AYAjsGLruDfCHUc460ouJ5gmzccdK0kIEqmP04pHqtu0LHA4qdLAtxaDuq2NiAwxSjLpnNMrC8kB2SZA6c1XpU6BgslM7y1QJ4sY+OBRbbADwYTlSBRsQG7OyQOuah778TRkYjuoyjEbhQTWDhj86iOJ6aWdgjqM9dCx24jQDpQGhWH4gkYUfexG6lVR2o5FSyhAIwaALeNPEezAhNvsyV2gMW0fKkksbwEupp0zeJBvHSlU8gkJQULH3vUtfUX2YEy+8Ak5yOtdmf8JNzE5G0kdj0/rTnTdNLRsxGaU6lCLZ3ST923UjsfWtJ4XyS4uVo+j0Yl83gfvtG1/EOxAfeZI5CS3l42nP86ISUTBtuBlc8c8fCgWdY2ZXxt45znIPH8jULeTCbW6jIOP7/vivoIs32D0ZgGq/QiAXTe4zKkpO1ydhbgffsf0qlL1veGgCtGeyyH+dN72Bbu0MU4355Hz9aytytzYFI7qLx4h+7k6EfAH/AMUsyGtrOweoyxvp2jR9xrcR3zP4TyNGR+Vieh6hT8D2zQsCTeNJ4EWy4jyZbZjhZB3ZfiOp7jr0zU9F1ssxt7oLNHj8MSnkD/KD6fCjNRurV2iZI5VdCNrq/mUjpz8PvSw3cj2e4xFJUaA6kLaeO5Z3QNBLGRkNgHHx9R/fFM4ZCBzwc/Q0vvDO+xnWLkZOxQpb7cfoBXba4MfhlHGG4AbAP0ydp+jCrFef9PoiVrPHGwgg6nbuG9e6ea0u/DbGAJFBUj0Bqk6l7R2+8Nb28q8EEQKdvyxTlbuOVzEwDP2TGHH0bBP0z86puckSrCm8YBePJVx8R3FUzYjnsaP+JeFVlagD7gP7xj7Le2X7QkFnrSgXK/llxg8eorWXCbk3JhkblWU5Br43czsl2JbaV2dTkJPguuP9Xf8AT5VubXVZIgnhynaQNy54yetev8NX5NCwOnX0fz/rKwz7MBxobQ+x+X9I/hj8N8+pobVoVmXyjJNWQXiTx4OAxHBPA/pVCXYS5EMwwc1ksrx2Vh2fxV9fPxNNjeTx8pP4Z9/HzEk2nywMJBkL1praX6PB4Uh5xins0EU9pjC9KwupxSW10duairLf0fYhzuv+hnmu3tNQyreQmngv4iASRzWSncu2W6irRc4AGatPjhgJAPr1NnpD+IS7cVdqAMzeU8V6K2ZIhsGKvFs5QE0mZwG2JbVTrUrEey1x3IoWz09jMZG6UbJkAJUmkaKPgZqIsYDr5nWURtaqiQ4x2rJe1a5DbaeQ3LGEsTWZ1q6ErsvU5o2AjG7Zg7mHCIYdkkBjlLLIvC4GQw9DQRkubbIHl7HIyc/3/KnlppzysG2nBq3VdLVLctIu5QOucEfWtji+XFZFbmZvL8WW/iVj37iFruVkVJHZQhyCP4hirb6VJ7Q5KnOMA9z3pT7zDJLstpskMQBIOtXrkR4l4x6U6+vsa+DErU8SDrWoP+ziykqwJxxkcj61TKkiACaRnQ9Sv5hRj3KgHEnIHAI60PNLKwL4VgO4HSgOKSN6lqp7QY0tb23ngWIkMFHVRk8dyvUfMbvmK9JgKHUrKjHGQ4yf1wfluY/Cs6ALi4QIQrMQNw4xWtg0URLvmvWmfGNyrg//AGByfrml1+RXV+MxhTTZZ+GBKqlTGOUHWPG4D5oRkfPavzrzW7uitaT7cdI2csh/+JySv0NFPp7Lt2usqr+VZBgr8iOn+0LQs5aE75FmY9POhf8A/YOfvuri2VuNgwrJYh+4QK7jmeAo8BMwYEkc4HpnqetX2tvqa4BsrnyjIxGcV1bsbcp4qMDnBBI/TH8qe6Xrgl2QySoZemAev061x83Ixl3UAfznUw6cltWNqS0ya/hO6S1mVB1JGKamaK6VShQydQJBjn0yOlev591uNp6is5NG4beuetcr87ZehXIQEQL+BFdnPHcgiaqHWHtSIr6Bo0PAccr9+lDausVypmiYMCO1U6U7SxbJgSKhc2ptJDJaSBVPVO32pU9eFY+6/tb8viMA2VWvGz7hE00Yyah7tRV425vEjjCrgbtvIz6/CqvH+NRYMvUmlmu59KUDYKtPCCqUYbVwe1Wu42cGssd7jlNAQK4AVixxU4tkq4ODQt6+VIFRsZCOtG4nhuDDbbjCLtFht2xjGKxMxMt9jnGa2OpSgwHJ4xWPaQC7Bx3pl47pSTOvjcx7m20mzQWikjtWd1v3nV5b+wtCsFraeSeZhuZ2xnavoPU1ptLlHua89qGisybbUFtfMZpWkUY5VmHOfXnpRvFBLMtuf6Snm8kp0s+Z2vsqtxaSN4nhyldyHHfuuKUCa6guzaSKZZFYIqkZyD/SvsHuJNpu/CYMN24DrkCvnmoWbRa4JJMIHQMpPXK8Y/lWpO9dRHxB9w5dA06Wc+FPIqsMFSQdp9ar1j2ZfTNLnu2vEkUYEcaoQzuSAB+v6UDZXUiXJ3Egg03/AGoNVvY/4rWw86g9JJT0PyAz96UM+SjbLfaPcvrRjWD13FEOiLboi3ALTNy+DwD6Vr9O08G1DPwAOMmlv72Xeaam4b3XYnHGOKX5V1lmgTGNVNVf4BF08IafCetSktdqg45+VdtQy3AZ8kZrQ3EEc1mHUDdjtXmtNagQllYfUx01sM52qT6kVT+zlmblNp7FR0pjIPxinxphDGqoCF5ogybFHRnHx6lXsT0NjI9qN53EDrilMuI59rDgVrbeRBbEHAOKymoruuWK+tAouaxyG9TyjWtR3YSweDx1xSrWSwJ2Hyn40KszxZAJqu4meVTmp/Q4vyg8k8PtMot/ELZViG+FS9zk9KnYvtkxingjBGdtTsuKHUoniezD7LUlMfmPNXw3wlJANZeLfhsGmOmsUJ3GqFmOo2RLldzFRuNrh8rk1G2cbaCubsbCoNB29+Q5WoLSSs7XaA/cM1a6yu0GkGB4gPOavumeSU88UNsbcMVfpTgkM9nP7RNPYX6x22CecVZoOrbtTmtwRiRMjPqKzru0UXNe0Td+27OTsZlUj4Hg/wA6Lg1Kl31IuutYoUab2a3kinmSMuoLLtVcbQWU5/UH71ifbPSNQ32Ej3MBUk4ZY8eHwW6nk/lPzNbvWLtLCAXNwsjJG6ZVBxkZxgdySwH2rDalpOp6xcQ3GqSPHbS3QRLZGJCr0z+vXHrWii74mJuroS6g3hTy3McjHO+MIT88fatH7M6XPBDItyCJHcSFMjygjjp8v5VC1tF/ascYWKK1tDuLbcgZAPPr0p7plwryTz4wjviMHqVAxk/M5NU89gtB17lnE/mwu2sVxgrR9tZIeuKvgRWi3CopKI5MNWUudmOhHSetQHVbdIYyyjp6ULpl075jJODV2v3aGLCkUq0qcK+Scc0alWNW2ntxxJpBdjIvzpNPNLaykODjNaqxvFk8pII7UNrFhFOOBgmuV5BRtPPWEsIjivN/Q0ZZ2PjsztS82bQPjqM090+ZERQeuKNYwA5JBJuJb6yMc49M1Y2l74dy+lN75Vk5NVW0yx+RulCOQxXqDfTtpols7AiY716U2CADFFSRoBvXvQ+4etCaw2HcGaddTNwTFWIooXBXNLYyd5q2QnNNPpgtowr6A0JdLKzZ5rlp+8yapU561fFx0qdiADqBrTbbhMyg9OKF3BHGeKIJNA3fWhqm+o0xUDMdwm5dXjq/2baNdWgkmYLHCfEY+mP64pbGSeCaY+zQB1XYQCrxOGBGQRj+lWsaviwEX59YUnU+gXrCfSp3JWfahlRlTglTkY+1S1G0SaKQIm+ZWWaNTwWI6D9DQFh/gbqL/t+Fjb2wQc01smLJCzct4ZOe/AX/AJP3pzE8+TSw/jSySM+6VsspPccDNW+OyFQDgCmXtGM6pKuOB0HpzSWU8ilWS3OzifiNcWtQgPyZrdM1JRAA7Co304lUmM8/Os7ExCjBopXbZjJpc+MvPlLFj8V6gt08jNtY16EMvQ16XluatiA2g0TpV0Ivpsd30TLbS8ktnyTxRc2t5cZahrmNBDkKM4pPMBuoa0pYdkS67lNATVSzJPCrrjpzQMFwxugoPFC2Lt4JGTjFdsyffB86GKuKsJ3e9GaKdvKPlS2ZHMg2560wfkDPpXCoDDAqkp4zorDPueKSJa5JNL9z+tO7v/Bmss0j7j5j1qdH3gzlw4nqf//Z"/>
          <p:cNvSpPr>
            <a:spLocks noChangeAspect="1" noChangeArrowheads="1"/>
          </p:cNvSpPr>
          <p:nvPr/>
        </p:nvSpPr>
        <p:spPr bwMode="auto">
          <a:xfrm>
            <a:off x="134938" y="-600075"/>
            <a:ext cx="16383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8439" name="AutoShape 14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BAAf/xAA8EAACAQMDAgMGAwYFBAMAAAABAgMABBEFEiExQRMiUQYUYXGBkSMyoRUzQrHh8DRSYoLRJEPB8XKSov/EABsBAAIDAQEBAAAAAAAAAAAAAAMFAgQGAQAH/8QALxEAAgICAgIBAgMIAwEAAAAAAQIAAwQREiEFMUETIjJRgQYUIzNxkaGxFSTRQ//aAAwDAQACEQMRAD8AyejSMt6CfWvolvcKYVye1fOLOGcz7lU4zWniuXVVQk5rJZ1S2MNR3TcV3uPrzZLbMO+KRaXb7Lhj8asN8Im8NycH1oFtRW1mZh0NeSthXxWeZwX5GHXdxsmMZPWsdrisJ96txVuoamZp9ymhpne6VURS8jcKq8k1dxMZqyDK91ysDuE6deN4JQnPFB3ZZGLA96a6b7N3md11PBajGdshJYfMDpXb7QrgnEE1vPgc7WK8/wC4DNNf+OyPxhDqUV8ljKeLONzOxszSc85NafR4xEhkbjHSkc1pNZygXELxtngOuM/L1ptZ+NNGAAcUuy0YDR6jGhxZ2p3NBpn45djS8W4XVAe2aZaeVtrYliAaEt/x7vfkdaXVjbHXqFsbiQJsopFisxg9qzF5cf8AWZDd6ZzOZLbZG/NZm8huIpdzAnmq9FA5MWMlc564xhclz5s8YpXLJ4jEUe0haz5GDik8RzKat46j+0HeWOhISxZNPNHijmiKHrSiUEN0onTrkxSjnii5ALroT1elIBkNa00Qybl6HtSyOUjy9xT3W7gyxjAJpHDGd3Ndx2Y16aXnxK7E6HcLi24GRyajejCZB4qMp247UNNI8nlFFVNtuI7EKErKgdylap20ZFAR+au+BVxHUDU79BhNhPbQWcOMDPxFB6eEuLoLnvQvtNfMJtiE1ToVzsuELHvSFK3+kXPsy1b/ADoz9pbIwBXj71lrjxJhz2rc628c9upJzWaeNcHCjrVvBtJQcp6+vvqZ33ORpFVF3MxwAPXtTu2MekJ5SDOVAklB+6g+nx7/ACxRWl2s00sj28Ss0ak7nYIqcdWJ6Csnf6kryfnBC8DHf41svCLSOV1vsepnvIixmFS+vmP31RXfJbJ7YH94oq0vSc8Hr/Fmsdb3qKcnGBzye1PbC5knO9FJU9McZrS1Zddp0piS/E4L2JqI7mOWPwriOOWLPKSKDRdvb2XhFLUeE56KxyPoaSQxHZlioPoKKicouMnj0qtneOxsxdWr+vzK2Pm5GG26W/T4gesvdWZ8KaNkz+U9mHwPerdBhllXdzmmq3ET25t54zPEeTGQME/M9DRmnW0MFuWt1bb/AJSQ236g/wDFZHyHiHwq2ekchNN4/wAwmY4S77T/AIi5RcW8mTnb8atnuI5APEApz4Uc0WcCs9q0JjbC8CshVaLbNH3NM6Mg6lV5LCLc7OOKXaVAZrjvjNMYrE3EPGTR+j6aYWJZcUey1a1bjJIjEjcF1KySKMHHOPSl1vYSE7+wp1rrY7cVTaXCC1KnrUK73+nuSZAbJWsAkjKt1FKLmAxSHAP2pxBKfEOOhq+SCOc7SvJoqWsh79S0LCo1MlNIScGrY4lChjTe90ba29RxQLxMq4x0qychXGliuzQJLe5BnQR/GhfeKu2MeD0qHu6/Cp1sBPG7YAjz2h0/kydTmkNpn3hcHoa1uvzqtqcisjpsha4yB3qrjEmk7hXANmhHd5LIIFWhEbj8UlU/iIGT9KOjQynzDijLa1ikBQjFcqvFR7EK1PMGQW5sktxFLqbWdsnmaCyXLv8AF5CMfQA/Osj7VWns2yCXRmufeWcbgZVdSD1J4HPTpWiu9N3O8JAIdSuD8QayVvamNjGYwo6citd45P31OQ6Amaz/APq2cSd77gltpDSgM6qy/wAOGx9K0FnB4XLMoxgAc8V3T7RmAYA4PHQ4pgtqYyVJOM8buDWmqxq6V2nuZzJyy54kz0QLvgMSg4JUd6J/dg7jjHcmvQGNRgLs29h0/wDdS8OI5do1dieGxnNGL9aEXMRvuehbMhIlIHfAou1lkjmV1OWHG7d2qPjQxxhASADxxnBq6GS2dSzYLYx5fKftQLG6PUmlY5A7jeCWNYy0rEnuw5+461TcW8d0u4EEeoNLUvZBMEgEjKBjbuB/9VZY3U8sjKHULnlZABtPrkVl/JeEqyN20Di/+5pMDzFtBFdx2n+oxtrUQpx0xVgkANcid9rJJjI9OmOxoYSjxiuawVlbcmVvYm4rdWUEejJ39qtwhHekEkHgybftT+6Yom4elKgwuJfN1FFxuQHfqcYa+4S3T4ELDd1Paj7q1EZDr0pC0kkN4MHC5p9Pdxmx3d8UfJ2Na+ZXS0sSWnMeLFilk8KRsd4GDUtP1BfEKkjHpRd8iTw5XrQgpU6MidWDYiu5sFaPxIjSw28vpTWxnaOQxyHINGmOPPSji1qupE0bi32ikDptQ0q0KAG4AIo64gkeIyyZwRQujSYvAF7HtRE+2kgSf/0Bmlkt1iUHHao2qHdkUVdkG3B+FC2Ey5Ksf1pem2UmXWIHQg9xKfFkJ/hRuf0/80ujtUlfdtyPSjL6VBcFCDtkG3IPQ9v1rsCGCIbvznufSvpX7Kun7oyj3ufPf2nNgygfjWhLDHGuFCKMYA2ih54SbZ5SpwBkYP6mrGkPO0cN3HXpUZ3jNq4bBAXPU8CtIw2JmF5chuAjekXTzN04oZLqTftHBHUMOtVTXBVCyncvAUdz60FJc3DupERx4mDkfw+tVLCV0RGSUk7jI3y5ZW4I5qcV4pADdcc0njtLuQS+Mw3BhhsZ8vSiyBF5myxXgAHJPwFVlvsLHfqEbHrA69xt7y8DJLG4KuNr89D2+tSubqVIjJHsmmTDbQcFvXH99qTxvHNFiF8EnOQo4PxB6VZZtdwpLkIZuqE/lf8A4obc1G09wiBCdWepq9C1SDUFFqxMV0owsUnlPyq0grdEEEMD0IrBT+0vtC+IlRIwnIUQKSDnrkjOfiMVrNA9qW1cRWWrWwh1AfupgNqy/wCk+h/Ss3nYS5bm1Rxf5/I/+GaDCvbCXgTyT/I/9EeTYaIr3xSOWJ4psjpTSZ5FmCbWB7gjmuzw7o9zDmso4NFhRhozTV5AYAjsGLruDfCHUc460ouJ5gmzccdK0kIEqmP04pHqtu0LHA4qdLAtxaDuq2NiAwxSjLpnNMrC8kB2SZA6c1XpU6BgslM7y1QJ4sY+OBRbbADwYTlSBRsQG7OyQOuah778TRkYjuoyjEbhQTWDhj86iOJ6aWdgjqM9dCx24jQDpQGhWH4gkYUfexG6lVR2o5FSyhAIwaALeNPEezAhNvsyV2gMW0fKkksbwEupp0zeJBvHSlU8gkJQULH3vUtfUX2YEy+8Ak5yOtdmf8JNzE5G0kdj0/rTnTdNLRsxGaU6lCLZ3ST923UjsfWtJ4XyS4uVo+j0Yl83gfvtG1/EOxAfeZI5CS3l42nP86ISUTBtuBlc8c8fCgWdY2ZXxt45znIPH8jULeTCbW6jIOP7/vivoIs32D0ZgGq/QiAXTe4zKkpO1ydhbgffsf0qlL1veGgCtGeyyH+dN72Bbu0MU4355Hz9aytytzYFI7qLx4h+7k6EfAH/AMUsyGtrOweoyxvp2jR9xrcR3zP4TyNGR+Vieh6hT8D2zQsCTeNJ4EWy4jyZbZjhZB3ZfiOp7jr0zU9F1ssxt7oLNHj8MSnkD/KD6fCjNRurV2iZI5VdCNrq/mUjpz8PvSw3cj2e4xFJUaA6kLaeO5Z3QNBLGRkNgHHx9R/fFM4ZCBzwc/Q0vvDO+xnWLkZOxQpb7cfoBXba4MfhlHGG4AbAP0ydp+jCrFef9PoiVrPHGwgg6nbuG9e6ea0u/DbGAJFBUj0Bqk6l7R2+8Nb28q8EEQKdvyxTlbuOVzEwDP2TGHH0bBP0z86puckSrCm8YBePJVx8R3FUzYjnsaP+JeFVlagD7gP7xj7Le2X7QkFnrSgXK/llxg8eorWXCbk3JhkblWU5Br43czsl2JbaV2dTkJPguuP9Xf8AT5VubXVZIgnhynaQNy54yetev8NX5NCwOnX0fz/rKwz7MBxobQ+x+X9I/hj8N8+pobVoVmXyjJNWQXiTx4OAxHBPA/pVCXYS5EMwwc1ksrx2Vh2fxV9fPxNNjeTx8pP4Z9/HzEk2nywMJBkL1praX6PB4Uh5xins0EU9pjC9KwupxSW10duairLf0fYhzuv+hnmu3tNQyreQmngv4iASRzWSncu2W6irRc4AGatPjhgJAPr1NnpD+IS7cVdqAMzeU8V6K2ZIhsGKvFs5QE0mZwG2JbVTrUrEey1x3IoWz09jMZG6UbJkAJUmkaKPgZqIsYDr5nWURtaqiQ4x2rJe1a5DbaeQ3LGEsTWZ1q6ErsvU5o2AjG7Zg7mHCIYdkkBjlLLIvC4GQw9DQRkubbIHl7HIyc/3/KnlppzysG2nBq3VdLVLctIu5QOucEfWtji+XFZFbmZvL8WW/iVj37iFruVkVJHZQhyCP4hirb6VJ7Q5KnOMA9z3pT7zDJLstpskMQBIOtXrkR4l4x6U6+vsa+DErU8SDrWoP+ziykqwJxxkcj61TKkiACaRnQ9Sv5hRj3KgHEnIHAI60PNLKwL4VgO4HSgOKSN6lqp7QY0tb23ngWIkMFHVRk8dyvUfMbvmK9JgKHUrKjHGQ4yf1wfluY/Cs6ALi4QIQrMQNw4xWtg0URLvmvWmfGNyrg//AGByfrml1+RXV+MxhTTZZ+GBKqlTGOUHWPG4D5oRkfPavzrzW7uitaT7cdI2csh/+JySv0NFPp7Lt2usqr+VZBgr8iOn+0LQs5aE75FmY9POhf8A/YOfvuri2VuNgwrJYh+4QK7jmeAo8BMwYEkc4HpnqetX2tvqa4BsrnyjIxGcV1bsbcp4qMDnBBI/TH8qe6Xrgl2QySoZemAev061x83Ixl3UAfznUw6cltWNqS0ya/hO6S1mVB1JGKamaK6VShQydQJBjn0yOlev591uNp6is5NG4beuetcr87ZehXIQEQL+BFdnPHcgiaqHWHtSIr6Bo0PAccr9+lDausVypmiYMCO1U6U7SxbJgSKhc2ptJDJaSBVPVO32pU9eFY+6/tb8viMA2VWvGz7hE00Yyah7tRV425vEjjCrgbtvIz6/CqvH+NRYMvUmlmu59KUDYKtPCCqUYbVwe1Wu42cGssd7jlNAQK4AVixxU4tkq4ODQt6+VIFRsZCOtG4nhuDDbbjCLtFht2xjGKxMxMt9jnGa2OpSgwHJ4xWPaQC7Bx3pl47pSTOvjcx7m20mzQWikjtWd1v3nV5b+wtCsFraeSeZhuZ2xnavoPU1ptLlHua89qGisybbUFtfMZpWkUY5VmHOfXnpRvFBLMtuf6Snm8kp0s+Z2vsqtxaSN4nhyldyHHfuuKUCa6guzaSKZZFYIqkZyD/SvsHuJNpu/CYMN24DrkCvnmoWbRa4JJMIHQMpPXK8Y/lWpO9dRHxB9w5dA06Wc+FPIqsMFSQdp9ar1j2ZfTNLnu2vEkUYEcaoQzuSAB+v6UDZXUiXJ3Egg03/AGoNVvY/4rWw86g9JJT0PyAz96UM+SjbLfaPcvrRjWD13FEOiLboi3ALTNy+DwD6Vr9O08G1DPwAOMmlv72Xeaam4b3XYnHGOKX5V1lmgTGNVNVf4BF08IafCetSktdqg45+VdtQy3AZ8kZrQ3EEc1mHUDdjtXmtNagQllYfUx01sM52qT6kVT+zlmblNp7FR0pjIPxinxphDGqoCF5ogybFHRnHx6lXsT0NjI9qN53EDrilMuI59rDgVrbeRBbEHAOKymoruuWK+tAouaxyG9TyjWtR3YSweDx1xSrWSwJ2Hyn40KszxZAJqu4meVTmp/Q4vyg8k8PtMot/ELZViG+FS9zk9KnYvtkxingjBGdtTsuKHUoniezD7LUlMfmPNXw3wlJANZeLfhsGmOmsUJ3GqFmOo2RLldzFRuNrh8rk1G2cbaCubsbCoNB29+Q5WoLSSs7XaA/cM1a6yu0GkGB4gPOavumeSU88UNsbcMVfpTgkM9nP7RNPYX6x22CecVZoOrbtTmtwRiRMjPqKzru0UXNe0Td+27OTsZlUj4Hg/wA6Lg1Kl31IuutYoUab2a3kinmSMuoLLtVcbQWU5/UH71ifbPSNQ32Ej3MBUk4ZY8eHwW6nk/lPzNbvWLtLCAXNwsjJG6ZVBxkZxgdySwH2rDalpOp6xcQ3GqSPHbS3QRLZGJCr0z+vXHrWii74mJuroS6g3hTy3McjHO+MIT88fatH7M6XPBDItyCJHcSFMjygjjp8v5VC1tF/ascYWKK1tDuLbcgZAPPr0p7plwryTz4wjviMHqVAxk/M5NU89gtB17lnE/mwu2sVxgrR9tZIeuKvgRWi3CopKI5MNWUudmOhHSetQHVbdIYyyjp6ULpl075jJODV2v3aGLCkUq0qcK+Scc0alWNW2ntxxJpBdjIvzpNPNLaykODjNaqxvFk8pII7UNrFhFOOBgmuV5BRtPPWEsIjivN/Q0ZZ2PjsztS82bQPjqM090+ZERQeuKNYwA5JBJuJb6yMc49M1Y2l74dy+lN75Vk5NVW0yx+RulCOQxXqDfTtpols7AiY716U2CADFFSRoBvXvQ+4etCaw2HcGaddTNwTFWIooXBXNLYyd5q2QnNNPpgtowr6A0JdLKzZ5rlp+8yapU561fFx0qdiADqBrTbbhMyg9OKF3BHGeKIJNA3fWhqm+o0xUDMdwm5dXjq/2baNdWgkmYLHCfEY+mP64pbGSeCaY+zQB1XYQCrxOGBGQRj+lWsaviwEX59YUnU+gXrCfSp3JWfahlRlTglTkY+1S1G0SaKQIm+ZWWaNTwWI6D9DQFh/gbqL/t+Fjb2wQc01smLJCzct4ZOe/AX/AJP3pzE8+TSw/jSySM+6VsspPccDNW+OyFQDgCmXtGM6pKuOB0HpzSWU8ilWS3OzifiNcWtQgPyZrdM1JRAA7Co304lUmM8/Os7ExCjBopXbZjJpc+MvPlLFj8V6gt08jNtY16EMvQ16XluatiA2g0TpV0Ivpsd30TLbS8ktnyTxRc2t5cZahrmNBDkKM4pPMBuoa0pYdkS67lNATVSzJPCrrjpzQMFwxugoPFC2Lt4JGTjFdsyffB86GKuKsJ3e9GaKdvKPlS2ZHMg2560wfkDPpXCoDDAqkp4zorDPueKSJa5JNL9z+tO7v/Bmss0j7j5j1qdH3gzlw4nqf//Z"/>
          <p:cNvSpPr>
            <a:spLocks noChangeAspect="1" noChangeArrowheads="1"/>
          </p:cNvSpPr>
          <p:nvPr/>
        </p:nvSpPr>
        <p:spPr bwMode="auto">
          <a:xfrm>
            <a:off x="134938" y="-600075"/>
            <a:ext cx="16383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18440" name="Picture 16" descr="http://t3.gstatic.com/images?q=tbn:ANd9GcTf4NSAoz_BB7niGxWmy3_T620K-e1D6pJz6wadcKAzrOOUrKZ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052513"/>
            <a:ext cx="32591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18" descr="data:image/jpg;base64,/9j/4AAQSkZJRgABAQAAAQABAAD/2wCEAAkGBhQSEBUUEhQVFRQUFBQUFBQUFBQUFBUXFRQVFRQUFxQXHCYeFxkjGRUUHy8gIycpLCwsFR4xNTAqNSYsLCkBCQoKDgwOFA8PGCkgHxwpLCkpLCwsLCksKSwpLCkpLCkpKSwsKSwsKSkpKSkpKSkpKSwpLCwsLCksKSkpLCksLP/AABEIAL0BCgMBIgACEQEDEQH/xAAcAAACAgMBAQAAAAAAAAAAAAABAgADBAUGBwj/xABBEAABAwIEAwYDBAgEBwEAAAABAAIRAyEEBRIxBkFRBxMiYXGBMpGhI0JSwRRicpKx0eHwFTOCkxZDorKzwvEk/8QAGAEBAQEBAQAAAAAAAAAAAAAAAAECAwT/xAAiEQEBAAIDAAIBBQAAAAAAAAAAAQIRAyExElFBBBMiYYH/2gAMAwEAAhEDEQA/APaUFAVCUElBSVCgkIhQIoApKhCAQQlRAlEIA4IIypCAIKSpKASgQioUElAqBQoApKhKhQBIWp0pQIgU0JSgiQuTFVlBClRhAqhSllMUsoFJulJTEoIqtxQReUsIOjCCCiiBCLVIUQEFFAIlBClKJcoSgCkJoShACpKxc2pVHUHii4MqFp0OIsDym2y4js84hxFbF4qliagc6loAa34QdnOHrZE29AKVMUCUUECUUCgiCKCAwhCkooAlcE6BCCshCE5XL8XcatwL6DXNkVamhx1AaBa5Hug6RzVU7dTDYltRge0gtcJBBkEdQUXBAqQpiUECJSU7kkIAUpKJSuKoreUJUeUkorpoQARCgCiIooSoEBhApkIQLCMKQjCCIEIoFApK81wjG4XiB/jEYlhMABp1WLZ8/i8ivSlwvaflj+6ZiqNMOq4ZweHA+INBky2PEP4LWP0zl9u4F0pWr4YzxuLwtOsw/E0ahza4WcD7raErLSSooogkpSiRZaavxXQBIpl1dwMFuHaaoB6Gpam33cEG4UlcfjOMq4qFnc0qDQ0OdUr1g4tk+EFlO2qLxr2vItOsxPExqOjv6j7X0Th6XsGfauHmX6f1gpaunfYzG06TdVV7Kber3NYPm4rU1eMqAEsNSqOtOm4s/wB1+mn/ANS4b9Mw1JxqONMP/GA2tWgXhpMtZf8AaJ5uK5nOeKH4h8Ug7SObiXu9ZNm+ghNmnbZ52nnS6nhqX2hENc5wfB5nTSDgf3lyWD4QrYmu6vjwaweSQwufRiY2JFhtyV+V5exrQ6q6qXb6WnQ0b89ytqalICQwdfE6o53TmbFNmnWZFjKeGoNpNpOYxggRUFWPUmD8gVu8LjWVRqpuDhsY3HkRuPdebNzVrTZo+Qi/nCzMDn4a8OvrFtXl+GPw+SmzT0BwSKrBZkyq0EG5AMequIWkISgmcFW4oAVWUxckKoV4S6UxKrlFdNKEooSoiSnBSKF0ILJUVdKsHAOaQQdiLgqxBECjKV7gBOw3KCEpSuNzjtSw1F2lrXVIN3Ahrfad1kYLtLwVTSDU7suEjvBpG8HxXFjb2WZnjbqVu8eWM3Y6kFB4BkEW2IWDVzui1usvbpiZkQRvMrm877QqdAi7fEJa2ddQzMSxt27c7+hsrthoMc5+S4qpVY2cFWMinIGmodw3cN9+S0+L7YcZWeGYak1s7SA877lztLR6kJc/7VRWo1GuotPhAZ3gIEusH6CJcAfSw8yuLwuNo4Z7X1ZxB0+IRpotMAtG0uuSL/hO6ZZLji7XNeM80wzadR+IoOc9x+xZ3b3AASS8hulo5WdddBgO1Cq/CNe6ixtSdNSq92mgyX6QQ0EvfAIJiBY3XlFXNn4jZjaNOS572tMWPiu6xIJsBAXRnBYJtId25+JqU9Dj3jtVMFzoJFEkNdAkwAfMrO2pHTniVmIBdVe7FwbAgYfBMA5kOOl59dZ6ALDxvFtTSPE5rNgMO0UacDk2s/xuH7LQPNYb80pOpd2GlrruaAKNMXvOljdUX6lcXiH6yH1DrhxBbqc4uaDYnw2by3vKk7HUtwzq410zSoU3EmXvNSq7q77zyTG50ytZjcsIPge+pfxEU3NAJ2O5/JZVXidzmDTAbFmi0eSry3ihrakVKYg2Dgf4ptSYfhyq6+l5HOQI+p81v8LgKjB8Ef6Wc99nbeS2+Ezqm5vhZbnoIef3QdX0WY6qwtlmknYN2MnqNxABJ9D71mtG/XMOaRM7NvYb+Eu/v1Q7karEEEG3OxG/TdbqlhnNOomXEQT5dAOQ/u6xMVSkiRcbEbj++iDDdggAsnL8p1mYho3PXyCz8NlcQas/s7fP+S20iAGj0AVFGDoljwGrqqe11rcuy2PE7dbQlWMkKqcrHFVEqhXJHIkpHFUKUhTuVcoOmChUlSVAQFgZ9RqPw1VtGO8cwtZJgSbXKzQUZQeWZbkmcYBjRSNOtSaCe5BkhzhcAuub36T5LaU+1J9EluMwdWmWtl72iWz6cgfW0r0BJUpNcIcAQdwRIV2zquIo9s+BO/et6ywH+DlpeJO1BuJp1mYZp7poDTWMjUXX0gcvDMze42Xa5x+iUINegxtMwO9LGFgJ5O5j5LzHPc3wmhzA2nSYXucGta4N8RBJOmLkAXkTI6LhzcnwnUtd+HHeXbksTiAW3uSJK1gpl/hJuKIMTAv4vneVkZz3c/ZODtRAEPDrHlEB0xHusDHY1zcS41GaCQW6SIgBmkAdNuq83Fjer9vb+o5scpqOlw2f0MJSaw1XOfpDrA1Bf7syA3cmwJ9FYeMsO6Hd9XY8SPDSpNPKA34tLbEQSsen2bsFNr61d2twktDAGtkTGomT8llYTs9Y5pDCXHk4Exz9ui1OPjt3bbXlueWtTpj4nMsM+m4VcW97dQ8LaQ7xwiQC47G97crKgV8tqQNNRpH3nvJ9zIi0DyhbTL+zVpqRUnxCwDhcje4HVY/E3BbMOIDC0gbl+oc/1edrLvJjOpXG37aqpldAB5pGo7UWtBc2noGx3FyDtIFlhYqz4qt7skWgTEWuNVr72nmsOjltQuimZJ5NdG//ANW1yaqaTXOc1jqjJphtQatWqJv5BoA9T1W0i/DZU6q0Fhp6WgmHkXdzgkAG0nyjklxOXvo0tVTuarSJmm/7RtwCJbDuQ3kXWO2s2q0tqU20yC5zdAIExItIBvad1scBisP3LtLnUawMPa5rjTLhvtOm/om1a7C4kwO6qO1T8Dr9NiPc3/qpjM0fp0uaQ7eesAb9RA5clbVywPqamQZEnQdvE4EwJmIF/PlssmuxrQ37RpLCx+uwI8QMTJ1GCbD8r1FuX5oC0EOdq3v+IbGb+X0XUZNxQ2odFceMfC6fEP8AVuD/ACXnmJxzA46OpvaIvfSNuaqdjy27bnkTP9lZ1pfXtOHqOdIF4PxWAg7SevkPzW3wGWtb4idTuvIen8155wPxlLRRfE/de6w6mY3PRd9l7C53hdPmbuPowbBaiVkYimXmAFtMvysMEm5WThcGGiefmrSVpAJVbio5yrJQQlVkouck1IA5I4pyUjkCkpVChqQdMFAgpCCQiFFEBQUlEIOb4ozm36PQpU8RiHkfYvE02tkS+oYgRbeOfS/jOb5JULCzU1lwwlznaQBpYNPSTyPUL6FFJrdTmtAJMugAFx8zzXlfaXlbmDvmNLA5xn13kdOa4c15JP4OvFjjllrJ5PmOSjDkeMvGpocQ3SNU3AMyLg391g5281qupoIBhomAbWu4bnqVtsY2Wk8yJnnIG8rGxv21Z7gI1NFQgRvoH9Vyw5N6t71+Xp5uD4eflrcRgcQw/aNqCNiZI9jsux4T4gqYem4RqluzhqI5SOnJJR7TXin3Veg1zmjTqvePxMMidrqn/jKm7/lNHsu+8rO48bZ5HxdVZVBe9wAL4BJFzHP/AE81gcXcWVqpIBt0iT895SO4spOd4hsAGwI2GxF+c3WNiOJRBDQ2COgcfmQr/iNNgczqMe18GxBi4BjkfLl7rPyrMgKdZ1RrCXRocZLg4xMQfQqujxAQ67WumbO0gbdbEbdVVWbTdR1/f7wnQAfgIsZ8oj2VQKmLJfImR/Gf6LIaXitVkud4qZc5sk6i3U4kc+nLklwDGgd4/wCBpBiQHEA/d1WWRluZMZqc7vA4uLg1sWmzYBuQGwJQY+a4YgtcC5wOqSBpcCHHwnpuFgVHw2L8t4P1Wyxleo46nnQ0yYeSDcz6k3B25pm4RhaNYcNUAXibXPiE6bTMQqOcZUgq2piytpjuH9BlrpmSARDrX+axsXhA1k2mLx1S2KuyrFQ2/UHmDY8jK984Dzd1bDCGsYG2sWsnzMSSfkvAME1oaASd+n5wvaezTLnNoazcO+GWh1vYhJ6V6DSqeYJ8pj5piUlGp1t8/wA0zlpFbiqnFO5VlArkpRJSoIlKMpSUCuVaZJqQdUiUECEERKCKCIoBNCALT8WZF+l4V9IfF8TP2hMD3kj3W4hY+PzKnRaX1ajKbRcue4NH1Ql12+aM8yirRc6m5rmkGC0gyte1vcsJLgHEBt5kEQffcfVevcR8c08a40MDh3YqpH+ZGmm0fik3jzOkea85zngaox813MLj91jtQb5Lh+1MXpz58s4mHwdDF09UU+8nxEl+qdgPCRLfP+SL8kwoA/8Az1pZOvu6ralwbgix8vZZmT8CVapinTgdSIH1uVlZl2WYpl2+K3Im0+SmPFZ5enO5y+xoMTl2EIDX06mGcdnSHNibTM8ogjrzWMcmwrLmsX8wJ08ibgCeXIqvNOGK9CHVKZfB8VzJHSVZleSHEtqOplrTSaPs62gHTEEy4eIC/SPJdNa9rHvimphqOmQ0Bp+HS1xJE2JLj4RFpBPp0oOdva49zpptgNAOkmAS4gOA/ESffmiMrFF3d4kaRq1WEnYiNQkEG0G/sldlzHAaIMl03LnATYQCYEReN1pNMutiqdUA1CNbY+0Ot0Dm7Tr0gz0ab9Fj0aw1xTdp5mtVNxY3A68hAJ6KmtQpMaZkuixa7YjaypLWy3SLwNUwRPlMgiIVGyZUYL0war3G9QjXUN4kTZhPLciZPJZFHCve4PcWg30sbD3NJ21F1p+fw7LGqZg9ogGBy8LR/ALGGJqvNyYHS38un0UG9blzWBzjd3VxJdAPiubCx5Ae8ouwlMg6jbm2JPl5852WFhqzzsG/EBL3E8ju0TIvO3IQttgsA8uGoy2YgNDWCLC2x9/LqoqvJOFy6swk/ZuguHNjfMRtzXt+W5CylTb3BhsbTLT7fyXI5ZlwptB58z5++/8AfRbvKc/7vwu+Hp09FZ0l7dMza4ug9SniGvEtMhAlaRU9ISmcFWQgEpCUxKUoFlISnKreghcllBVkoOslSUoRQGUwSBNKAokqqtiAxpc4hoAkkkAAdSTsvM+IOLa+ZVjhMu/y5La9UtbsTFjJhu94kqpa3nFvaZRw4dTw/wBviLgBl2MPLU64J/VE+y89pdnWYY14q4guOvxE1Hbe3JemcK9nmHwQkDvKn43wSP2RyXUwg4DJOzF1Nmh9YtaPuU/CD6nmV0+A4Tw9K4pgn8TvEfmVt1CVFIyiG7AD0ClSmDZTUoSiNRjuHWVLOFvRaDH9m2HPwtA+nkunznMadCkalWq2k1t9bjaekfen8O55LybNe1jF42oMPl9Puy4XqyC6Obg50NpN/WN/MKjnOO+GDQxdOjQfrc9g+xBLntd90eQdYx5TtC1lXAaSRXp1GvDSNVMiQYEBwiSN/mvTeF8Dg8tBqVaoxGMeDrqCXwTu1hN783G58gsyjwx+nV++ew02chzPmVm/0vjyKvlBcNTDrHUGHD22WC6nHh0HWCTJJBI6aCN/OfZe25x2YNPipEtd1Bg/Mb+8rj814Mrts8NqDo8aD7OAI+gU0u3nL6TjYghZGEyp7vg1GN41GPWFvv8AAntH2jXsjYkGoyOXibt9Fs8AwAXa0xtUY6D7VG7HycB6lTaucpUn0Kgc5geCZMl49he2/wBF3eTcQ03MhrItcOcw+u5uqGVj8Nnj8FUBr/QHZ3yPqsDGYRrYNJzqL5+F4Aad9nC3M8/ZXaOow+JqQQ0DRaCSTp3kSBEe/wCSZtPUTJ1aTG0AGAdp9d7+i5uhxa+kQys2zT8Ul0z58/Vbanm9NwPd1BqcPSegIm6g2+EzY0neEn05H1XW5dnDawsfFzH5jyXnTXifF85t81l4PEFtRpabzy+qbXT0QpCsPLMw1iDuFmuW2VZCBTEJHFArkhKYqtyBHFJqUJRsg6oqFKSgSgaUQg1SUHmfaPk+Oq1QxlR78NXeym6kxvwDmSefP+wu24Y4ZpYKiKdIcvE8/E65Mk891tSoHIHBU1JC5CUDzCRzlEpQHUq61SGkm1iZ6eaYlcr2lcRDC5fVIPjqDumerwQT7NkpEryPiGrUzTH1DQ1uptOlgNyQ0AEgXiTJ35hdVkfZfX0w8ik0wSBdx9Y3Pqt12TcMCjhRWePHVuPJv9V38qXtZ00GS8DYfDwY1u/E6/0XRNAFgk1KalRbqVVag1w8QBQ1KFyDVYrhim7bwnyWhxPADDJLWuP4h4H/ALzYK7LUhrU0PMsTwW6mIY94b+Co0Vme0w4fvLC/wmuzYNcOjKlv9usLegcvWSeqxq2Apu3aFPiu3j2NyTV8WGcD1axzf/GXBavLciex5JZVF7Q13/sF7PVyBh2JCxqnDQP3/omjbgGZZUI3Df2yz/tbc/RbPBU20eriefTyaOQXT/8ACTT8TyfZZWGyGlTuGyepumjbE4fw7iS8gtB2B5rdkoSllaRCVUSmLlVUQQlVPTAqtxQKh3ihKSUV1qCkoIhgUUhUlBCUA5CVCgMopEZlAQ5FI5AFASV5j2sDvcRhKAZq1VBqN9paNI6WkmPJemly8v7QXn/F8Ddx0lsRADfFPuevlAViV6VhqIYxrQLNaAB0AEBOSl1WQL1FOXpHOPJKhKBxUU1qqVCUFhehrVUoFyC0vULlSXIFyCwvSFyrJQDkFhqJC9KSgUBc9DUlKUlASVWTKjnJZQFxVTimlVvKBXquUxCSUV15KiVREMSggSgCgYpSUQgQghKmpI5AlA+pApVJQHUuKz3s6GKxbsRUrPB8PdBthT03kT6LsylKBKTYABMkc+vmiSjKBQSUChKhKAEoFAlCZQEpSVEpcgOpLKgQcgkqEIAoEoIUpUJSakBcUjlNVkNSBDugXJiq3lFAuVbinVZQB7oS6lCq5QdjChQlJKIslLKEqFBJQlLqQlBZKVLKkoDKBKEpSUDBSUkoSgfUlcUpKDUDBAlRI4oIVJQelKAyolBRJQQlAoShKAFCVJSFAZSyoUHIEcboFFxSuRSuKQuUclKCakrk0JCbIEJVOpWOKq1IP//Z"/>
          <p:cNvSpPr>
            <a:spLocks noChangeAspect="1" noChangeArrowheads="1"/>
          </p:cNvSpPr>
          <p:nvPr/>
        </p:nvSpPr>
        <p:spPr bwMode="auto">
          <a:xfrm>
            <a:off x="134938" y="-668338"/>
            <a:ext cx="192405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18442" name="Picture 20" descr="http://2.bp.blogspot.com/__ywxRrWAOXU/TG14q2Hzb6I/AAAAAAAAA9E/TQnvcXMOehk/s1600/mos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3013"/>
            <a:ext cx="37433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AutoShape 22" descr="data:image/jpg;base64,/9j/4AAQSkZJRgABAQAAAQABAAD/2wBDAAkGBwgHBgkIBwgKCgkLDRYPDQwMDRsUFRAWIB0iIiAdHx8kKDQsJCYxJx8fLT0tMTU3Ojo6Iys/RD84QzQ5Ojf/2wBDAQoKCg0MDRoPDxo3JR8lNzc3Nzc3Nzc3Nzc3Nzc3Nzc3Nzc3Nzc3Nzc3Nzc3Nzc3Nzc3Nzc3Nzc3Nzc3Nzc3Nzf/wAARCACaAKgDASIAAhEBAxEB/8QAGwAAAgIDAQAAAAAAAAAAAAAAAAUEBgECAwf/xAA3EAACAQMDAgUBBgYCAgMAAAABAgMABBEFITESQQYTUWFxIgcUMoGRoRUjQrHB8NHhUoIWM/H/xAAaAQACAwEBAAAAAAAAAAAAAAAABAECAwUG/8QAJBEAAwACAwEAAgIDAQAAAAAAAAECAxEEEiExE0EUIgUyUWH/2gAMAwEAAhEDEQA/APcKKKKACiisZoAzRRRQAUUUZFABRWMisjegAooooAKKKKACiig0AGar/iXxfo/hyMffrgGdweiCP6nb8hVe+0P7QYdD69O0t1m1Hh8brF8+/tXjottQ1y+e6vnZnlILyOdztxt2qrZKWy0659rOt6tO9to0QsI84DAdUjfnwP3pJpPh3WvE+q26axqFy8UsqiQyys5IzvgHbim+nafZ2EXS7AsR9RY8/wCjtT7TNU062d3W8hUsPpBdR6b4zzQifh6vp9lb6dZw2dnEsVvCgSNF4AFFY06/g1G1S5tZA8TjYj19KKsVJVFFFAGpatGfpGa3K1xuPwECpSMsjaWzAuVxvmgXSk4yP1pZMTgnAIHIJ5qIshdj9SjpGdzTCwpiv56RYhKCM1ozsfw0njvvLXkfka0l1NsnA/Q0fgrfhP8AI34yRd6p5TFIz9QO5PFTrG8Fyu22Kqty7MzEZyxziu1jd/dnG/zTFcZOPPplOdzRcaKXW+oxyEDjNTfNXHNIVFT9H5yzS2dKK5GVR3rZXB4qNMsrlm+cc1QvH/jR9LVtN0p1+/OPrlO4hX1x684+Kb+MPEaaVYSJaFZb1z5aRqdw3bON/U/APtXg2o3spuZY7afz55GzNdHdS3fHrxjbYAAdqq/C69MubaGZpLmTzZXPUQfqdjyT8++3ei91a+mHRYW7Rof6unJ/4/v81xtdIDN13HVKzb/i3NWKLTYorHqNuiv2cqPTPNRss0VS0tLu6uDFczliW/CXJr2XwF9n1nZpDqepRmWbZoYmH0r6MR3PoDxVf+zzw61xq6TSxoYlBcbZI9/3/evZ1ACgAYA4qUVYAAcCis0VJAUUUE4oAK5TLla3LVxmlwKtKezLJS6+i25QYO1QJGTvxipF5N1bCotvp9zeHqj6VQ8s3B+KehKVumc17p6lHIqvTkHb1ogto3kLyzGMemM02XQiFHVP9Xf6dqXatZTWp8wrmPGOpfXHf0q05Zp9Uyzw3C7NGLm3VYupT1A7UveMk5xjHHvWn8T+7ojdXUxOekcAZ/euo1G3n6myqMeewFMTFz+jGqlm9u8inZicGncNySgztSK1uIkbLOGCnda3bUEZvoUqpPaqZMbp/CZrSHckxxzW1regsFO9KYi7kEliK7mJkdWA3NYVjleMtNve0eOeOPEkrX09lJAwPUzSyJJ0klwDjjOMBQcH9qrtpqtoCFVCjHb6hT3x1DH/ABacRrnLb9PfAA/wKQfwwmJS8YQnctn9hXPr6difhcNIsluB95WcSYGwQjNNtQlBsCgRc52IXf8AvvVEs7S+syJLKR8A7MuQKs2l+JIS0dtq0aoxOMjuff0/34NfCzbPVPASq+nNMFwfpXPc+/7/ALVaqrHgW8jubGVVADBgce2P+v7VZ6sVCiiigArWQ4Wtq5S5O1SitvSOPWSfauF2MrkMB+dd2TCbc0k1Cd45Qh+nvkn/ABW+Oez8EMj0v7Eq3thNIA2653p0ihAFUYA4ApPpUreYvWDhsgEjanIquZvto340pTszWksayoyOAysMEHuK3rB9axGWtnm/iLTXt5pUQ7IepT6rSSF3bCk5z27Vf9d8p7xgeQoBqqXllHA/WmfL5AB4r0XEz9oSo4WaFNvRFti0JcqeTuMbUwRg8W5wedqjQxhgTXUDo2ra9NlExjpMskl2g6jhT9WeMVa41jK9RxsM1RY7z7u2xwaaWmuoFYOcgKc0hysFP+yNsNpPTPPtYC3Woz9SgfWwAAyWwxH+K3h0tbmPLIu2wC9/T5rXT0++XiSs+7KHZRv+Lf8AzV20uxth0Nbx4K7uQRkD/FcV/TufEVCewWwfDYZyvUqgZ9sYBqu6jbPfy/y4+g7kuMKo+SOf95r0HxE0Zu8wxYTo6WDEH27Uy8JeHLa5mi1G6iVoYTiCMjZmHLn2B2HxmjRHbX0TfZrZeKdLnjkfTmbTHwvVI6o3Qf6lB3OOeBnG1esDisAg1sKkN7CiiigArBAPNZooA4yjpGRVb13AHUqjJzz3qzyjKGq7reAhH5U1xv8AcR5S0iBYXkySRkFiV/Bn044q12l0twgPD/1L3FUu1mLMoOCV49qbGTEZkBIbHIpjkYezMcOZx/6izZpfq2rW+nRHrYNKR9Eedyff0FU/UdcvE6kWeUL80jkne4bLZYk8sc1bD/jap7p+FsnPWtSvRyLuW5laRjkscn5rldtN0DAJ/KsaUGLjq4zvVjWxWRPw803dzipLQlMuvSr25ZRhlxWZupj9Ip9LozlwVB/StfuMUfV5zonQMsXIHSPU+n51D5WP6SsdfCrXFvKxyAaSazfNpVnPIzKJPLIRSf6m+lf3yf8A1NXW/wBa0O3t3FpcQ3dwBsEJ6F7ZZgOPjJryfUYrzX9fYyOFjVs4B5PHGew2GMgds7krcj/IzeNxI3x+FatVQ20w7kI5GyqANjj0zVttXuI0S3iiaMupy7NnI/4NV/T0TTVyiBnA3Zxvx6U60uS5uGM0rskSAt1jk/7vXIOsTbmOO3aKOVQqAdTkDGQBsoHrVosbwQW8cKZCooGB+9V6S0SW1fUro9EcSMijGxJyBj1JJA+fzrtZXIMYJ5x9RzT/ABcKuW9HO5mRppbLVDfdTAZNNYm6lBzmqfZ3PVIN871arJuqMVTkY+hHFyNvRJooopUfCiiigApTq1oJkYetNq0kQOuDV4tzWzLNj7zopMdi8cwAGTnkU7SxZ7YHbJHGK5a3dWui25vLuZUA/AhODIfRRyT8VVdT+1S00kRR3FkZJZIxJ0xOSEB3AJxgnGDtTWXkutaEsXHfqZN1TTWDNldx6UoaIxMVK4B74qHL9rum3DMq6bMTjq2wdvXmoTeP9Kuw7/cL5SBk9MSsBn/2prDz5S1RnfCve0WOxl8pl3xvUWLxHf8AhXUmj1FDcaPczNJBN/VF1EsyZ9VyTg8rxjG6BPHGk7FoLxD6PFjPpjc1NvfEGmeItLl0xI2Ul0cMzcFT1DbB99vc1hzc+LJG5fprxcGSL1S8Y91f7QTFby3diLcWojLIJFLSMP8AywDjjJx8ZqmzalL4itItTuyZFuWZ5Ieo9CkMQBjvgEAfFddVitxGrKkHTHGxjeJgUZMfgPcE78jj8q6eFr63XR57UeVBbwQxmIqCOnqOTk9z/euFd1cnajHMP4T7OXTJLIRyWjW0rb9Sxn98H0/StvE+h2FxZxXMSqJBurqSM/B5rte3FjbMnU2MxhihA2/4/wC6Sap4h8vTFjgXoVWOCJOO/asYdLw0aTFfn3OmSdFzKJ1IXplOAck9/wDmrfa3cfkRQMcADDY7navLrzUpr+/QRhnViOpScn9fy/KrVp2qkqI7+Ir5R/8AsVupsAd9hntuKdh016YWlvwt3iPUvOt7Wwts+XH/ADJGHBbcAfA3Pz8VpphPkgEtnP4fbHNaW1qJbeVyM/zSAw9Aqgf771JtbcoQoJr1HFUzx0kefz7rMxvp/SuSzAEDbPerZpUoeIDfqA3Bqu6VbJIrrK4TC/ST3p3p6iKQ7kjPJ71zuU1TY1gjq0xxRWAcjIornHQM0UVgnFAGTxVM8aeOINBja1s1FxqLDAQbhD7+p9u3c9iu8f8AjtNPB0zR5Fa9lPSZVOydtiO/v2xtvnFAaNtJRr68Kz39yf5ayNlVPYgdgM8cb47mp0RsUazcatqer+ZqFxJNeyEIcNtED232zj0Ax7bYNRsJZ4LZwCJEiEbgjO4+nP7VafDmkLL0z6gGkRmO/Ucls5DEdznv885rnfWfReu8aMinH8pjnkkb+2U/sKj0ttFf0nQSpWYzAFcgZUEMCP8AGece29W+w0GFNOSG76XmVApYhQSTvv78ACuUELQW6zMNi+IyeWPf8hincbjy1lEh+hTl8bepNRJDIX/xqE2vULUdZ/C7EdQ9znj+5757K7/TYYo+pEmWViFLwt/NKHZuk4xx/op6mqQRYe4dpZc9KR53I+Pf/Nd11Jrx3KaYUdU6izEAH9Bse+9TpNBvTPK/FLPGzmC3u+gt1SfenJZs98cfNKbPxLcWAbKEl2DMMDBI4zv+1egeIrSS4U9RjC5IynHcivOdW05YHZUYl9uodsVT8c/C35afp31HWdT1FTcOB0E5K5wVwByPzqHFb6rqzhQpK85A4FMdASKaZ7S4zIJFJABxvtj/AH4q7+HLaK0gcSAoVP1FVHUBngnO1T0mX8Du2hN4J077tfx213Bh2H0yMASCew+dh/8AtWq40BUkZkIwwyNgduSTWNQtXsOq8iwSPqRScnbcVYpWBEdyjLIJFy4U8AgNufT/AH2qdbZD+Ebw1Diynt2AykhK7jjC/wDW/vTNbUoc9zxmpGj2DJLPez7POQUj6ceWuAAD77DP6VLnQhxgZrqYMlTHVnJzuXkbRi1iyoGPqB9aZxsB9BwNsgmokEEpIwD61KggYnLjHpms8j2zeHpbGls4aMYzRRbp0oAKKRrWxyG9HaqL9p/ihNK05tOtQZb65Q4RTjpTuW9vbvxVs1rUoNJ0u5vro4jhQkjuT2A9zxXhVuJ/EGvzX2oBmM0nO5APAX4HA/7qCxjQdOa6kS6nnbz2y2TgFMYHcYx8YwONhXO4P8X1GSV2byMjynI4UHYn55PzTnU7jy9IIUAeYfLyO4GQSfUkE1w0RemEtErHzc42Jx/mpb0VQ70yYv5TSAOYBwmRk8b5/wCxW/iB0nuY2jglgikhKSO/9OSN9uArYP61yhaSGP64lkBbjJ49qc3el2l/pjkwyRsUP0rMSRz/AE5qVv8A4D1/0RRThIJbNAXEGEVR+Lq5P6ftk1x+/eSws8dG3VIxOenb3I5qNbzxRPI0quXhJ+8Du2wxz/5Yz8g1Fe1N9etPMeqAN1MwGOtvTbtvVsWKstqZ+sjJkmJ7UONNWOR4xFDLczjIHljrbHck+/oabnTNWdvOWwnVQMpH1IMnfdsMSfjioOj3ItVCQhVjXhVAAA+KtkGqhoh9QyRTmTgVj83sS/m9v0UmDQtW1uV2v1azhiPTmaM5z36VOCfk4HpmuOo+DNNRSJHuZ2xgksEH6AbfrV4e4ErcisNbLKtWxYYh7tbKXnyX88POYPCOmLKHRZopQCFcSEgfkeakQ2V3aorXcBKBsdeVcEe55H51crqxIAKg5GwPtUdVkj2zW2XjYs3s+EY+Rkx+P1EOKFNRsmWOM56div4QT2wSQP1FTfDmnXMCCLUVcpBumcFXGfp3HpvkewrtE5zuTtU5J+vCdhS/8NS97NnyKpaGNuRLJ0Ben3zUw2Xcio+mxeZIPanYAx7Vhlvq9ImOOqXpDjgxjArp5RUbVIAxWaxdsYnEkjjCCCQRRXUCiqM0S0ea/bFqjRW9pYRndz5rAd8bDP7n8qQeEooIrFWGWckDpzsD7f7tXoWpeC7HWNbl1LV5JJ4yqJFbAlEUKOWxuxJJ7gcbGp8XhjR4YjHFZBUxgKJGwPjej3ZP6PKfEVjfazqsGmWkTtMwJKsoUZOST8D19/er94c8FpplkiX1x95lGCQFCqp9AeTTzStFh0+5nuFJkllCqGYbqg4X9f129Ka4HpU792Rr+uhGulLEpWFVjHooApdPYzB2YdXt7VbcD0rRolOcjmt45DkUri7/AGeeappMd6OqRALgDAkK8j0YDkZwfao/8HWCxig7r+NjyT3PrzmvQZrKM7qgzmotxp0ciYIApjHyImuyXpheLIl1b2jzuSymRlxEFV91wOw2+fXvU63hl3BVwQOMVaRp8SuOsYOMZ71sunqWBDE/vTb5ia0YrC9iFoplk6hkbcnvU61uGCBGpo1kiIR/ilMkRjkPQM+/pWayTkWi3SpexgihxhuCKiXFuobYCtopj9Kv6UMS2/vVVtM080L5QEB7VFhdxMMZIJphJbsxJCkn3rgImz0su2ecUzNrRSvPg70qYlhyKfxt1DNVzTIm2JzzVht9gBXL5CXYa49Ns7UUUUqOBRRRQAUUUUAFFFFABWGYAVmuF1+GpS2ytPSNZJh61lD1ioSbnepsX4fyrSp0LJtv0g6iehTj9a5WEmcjO3vUrUQDEdqi2oH1bVtPuMhSu5KnIfbFQLmNFGTgn0IqfJS+4O351OP6MVC0RFk84+WFAI2UKvNbBHSQK6Mp9xitUJCpg43NT4x1RxMdzjk1q609CzhM3WIBMjFc1tldtgBUph9Jog5NZKnrZH41s6w24RakRkLzWU/DWsnal29v03mUvTuDnes1zirpWZugorNFAH//2Q=="/>
          <p:cNvSpPr>
            <a:spLocks noChangeAspect="1" noChangeArrowheads="1"/>
          </p:cNvSpPr>
          <p:nvPr/>
        </p:nvSpPr>
        <p:spPr bwMode="auto">
          <a:xfrm>
            <a:off x="134938" y="-614363"/>
            <a:ext cx="1381125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18444" name="Picture 24" descr="http://blogueiros.axena.org/wp-content/uploads/2008/08/e05a43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31813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15 CuadroTexto"/>
          <p:cNvSpPr txBox="1">
            <a:spLocks noChangeArrowheads="1"/>
          </p:cNvSpPr>
          <p:nvPr/>
        </p:nvSpPr>
        <p:spPr bwMode="auto">
          <a:xfrm>
            <a:off x="900113" y="333375"/>
            <a:ext cx="7488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b="1"/>
              <a:t>CARACTERES MORFOLÓGICOS:   </a:t>
            </a:r>
            <a:r>
              <a:rPr lang="es-ES_tradnl"/>
              <a:t>Si las ALAS  fuera el único criterio agruparíamos juntos a animales tan diferentes</a:t>
            </a:r>
          </a:p>
        </p:txBody>
      </p:sp>
      <p:sp>
        <p:nvSpPr>
          <p:cNvPr id="2" name="1 Rectángulo redondeado">
            <a:hlinkClick r:id="rId6" action="ppaction://hlinksldjump"/>
          </p:cNvPr>
          <p:cNvSpPr/>
          <p:nvPr/>
        </p:nvSpPr>
        <p:spPr>
          <a:xfrm>
            <a:off x="7956376" y="6453188"/>
            <a:ext cx="1187624" cy="40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3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1.bp.blogspot.com/_nkj5fpOj_jo/TIVv7Cv5_oI/AAAAAAAAADA/HTxRbtJiOgc/s1600/800px-Litoria_phyllochr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549275"/>
            <a:ext cx="33337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http://www.porque.es/imagenes/branqu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3305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Insec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429000"/>
            <a:ext cx="32988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http://www.duiops.net/seresvivos/galeria/ballenas/Ballen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34559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8 CuadroTexto"/>
          <p:cNvSpPr txBox="1">
            <a:spLocks noChangeArrowheads="1"/>
          </p:cNvSpPr>
          <p:nvPr/>
        </p:nvSpPr>
        <p:spPr bwMode="auto">
          <a:xfrm>
            <a:off x="1403350" y="321310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b="1"/>
              <a:t>PULMONES</a:t>
            </a:r>
          </a:p>
        </p:txBody>
      </p:sp>
      <p:sp>
        <p:nvSpPr>
          <p:cNvPr id="19463" name="9 CuadroTexto"/>
          <p:cNvSpPr txBox="1">
            <a:spLocks noChangeArrowheads="1"/>
          </p:cNvSpPr>
          <p:nvPr/>
        </p:nvSpPr>
        <p:spPr bwMode="auto">
          <a:xfrm>
            <a:off x="6156325" y="29972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b="1"/>
              <a:t>PIEL</a:t>
            </a:r>
          </a:p>
        </p:txBody>
      </p:sp>
      <p:sp>
        <p:nvSpPr>
          <p:cNvPr id="19464" name="10 CuadroTexto"/>
          <p:cNvSpPr txBox="1">
            <a:spLocks noChangeArrowheads="1"/>
          </p:cNvSpPr>
          <p:nvPr/>
        </p:nvSpPr>
        <p:spPr bwMode="auto">
          <a:xfrm>
            <a:off x="1619250" y="6308725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b="1"/>
              <a:t>AGALLAS</a:t>
            </a:r>
          </a:p>
        </p:txBody>
      </p:sp>
      <p:sp>
        <p:nvSpPr>
          <p:cNvPr id="19465" name="11 CuadroTexto"/>
          <p:cNvSpPr txBox="1">
            <a:spLocks noChangeArrowheads="1"/>
          </p:cNvSpPr>
          <p:nvPr/>
        </p:nvSpPr>
        <p:spPr bwMode="auto">
          <a:xfrm>
            <a:off x="6227763" y="63817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b="1"/>
              <a:t>TRAQUEAS</a:t>
            </a:r>
          </a:p>
        </p:txBody>
      </p:sp>
      <p:sp>
        <p:nvSpPr>
          <p:cNvPr id="10" name="9 Rectángulo redondeado">
            <a:hlinkClick r:id="rId6" action="ppaction://hlinksldjump"/>
          </p:cNvPr>
          <p:cNvSpPr/>
          <p:nvPr/>
        </p:nvSpPr>
        <p:spPr>
          <a:xfrm>
            <a:off x="7956376" y="6453188"/>
            <a:ext cx="1187624" cy="40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46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3.gstatic.com/images?q=tbn:ANd9GcR_4dETM9P-r6e-yv9WgXnsoS306GEgPPbC8K8NcZwvdtN97L-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4" descr="data:image/jpg;base64,/9j/4AAQSkZJRgABAQAAAQABAAD/2wCEAAkGBhQQEBUUExQVFBUWGBgVGBgVFRkYFRgVFxYYFRoXFxUXGyYeGhojHRUVHy8gIygpLCwsFx4xNTAqNSYrLCkBCQoKDgwOGg8PGi8kHyQpLSkvNTQsLCksLCwpMCksKSwsLCwvLCwsKSwuLCwsLCkvKiwsLCwpKSwsLCwsLCwsLP/AABEIAMEBBQMBIgACEQEDEQH/xAAbAAABBQEBAAAAAAAAAAAAAAAAAgMEBQYBB//EAD8QAAIBAgQCCAQEBAQHAQEAAAECEQADBBIhMUFRBRMiMmFxgZEGobHBI0JScoKy0fAUYnOSFjNDosLh8RUH/8QAGwEBAAMBAQEBAAAAAAAAAAAAAAMEBQIBBgf/xAAxEQACAQMDAgMFCQEBAAAAAAAAAQIDBBESITFBUQUTcSJhkaGxFCMyQoHB0eHwUgb/2gAMAwEAAhEDEQA/APbLVsQNBsOFK6och7UWu6PIUugEdUOQ9qOqHIe1LooBHVDkPajqhyHtS6KAR1Q5D2o6sch7Us1C6Xwz3bFxLbZGdSoaSCuYQWBGxAJI8YoCT1Y5D2FHVjkPYVmcD0LjbQE3lclszGTrmlmALK0KGIheIXcTTx6JxhYA4k5R1bT2QxYEFgQtsdnveYKjSCSBoAi8h7Cu9WOQ9qyuF6Ix1ssyvaXMcxQN2Jzax+FoTJYtxJiONOWOicahVReXIGQkA6lcxZxJQkbnjrI2AMgabqhyHtR1Q5D2pnCYgtIIhlOUj5gjwIg//Kk0BnOmPiu3hsQtlrZOYKxcRlVSxUk6flADeopi58dWMsrbuElc4m2FXaQCxMAkR/uHOtM1kHUge3KoeBwykOpVTldl7o7phgIjkwHpQFY3xlhwJKuBIE9XpMAkAzrGZZj9QiaVZ+LsO63CFcdWhdgUAYZTlZYnvAkeGu+9XZwaEAZFgagZRAIEaDhppTd/o226sGRSHGVtB2hyJ4igKAfHGHGaVbTaFBkdmJkgA9o+ACkkiuj41sNAS2+YsigOgWQzKuYHWQMy/wC5eBkaBsDbbdEPmoPjy8BSjg0P5F0MjsjQjY7UBQWvjCyUDNbZZVXy5VLDMttgDrEnrVAgkcSQKvcLcS4iuoGV1DDTgwkfI125grbbopgEaqDodCNRtoKdVYEDQUBzqhyHtR1Q5D2rrOBrNM4fHW7gBR1cGYKsCDG8RQDvVDkPajqhyHtXDeAYKSJMkDiQIkgeEj3pWagOdUOQ9qOqHIe1Kmu0AjqhyHtR1Q5D2pdFAI6och7UdUOQ9qXRQETFoBGg48PKuUrG8PX7UUA/a7o8hS6Ra7o8hS6AKKKKAKKKKAKKKKAKKKKAK5Xaav4hUUsxgDjXjeARsYMji6Nh2X/ZOjfwkz5FqmzWcxPxGzgi3bgbZrmx/gGseZqlAZuxduO+XVQTClCdOyNNO7z0HOqNW/pQ2W79xZhbTlu9jbPj7a7ug82A+pqsHT1hLzzdWCqnQzqJU7Twy1QW8Ki7KPaac6sch7Cqb8W7R+ZOrLuzSJ8QWCJFwEeR+4pR6ctfq+RrMGyp3A9hTDYa3MQAfCRt5ae9F4r3idfY49zWr07aP5vcGn7fSdttnX6fWsY+EP5XI8GAYf1qNdVxus+Ka/8Aadamh4jGRy7Q9ERwdiD5U3iMSqCWPhzJPIAak+FefrjXU9gsW3gSDHNjwHj7TU/B9MXFYM7Z227Q0A5LxHnuePKrkbmL5IJW0lwaW7hWv27i3JRbilMojMoYRJbXta7DQeNQcX8IJdHbdi8MA5VJGZUUgKFyhSLYldiCZpeH+J1PfUjxXUe2/wBasX6TTKCDmnQBdWY8gP67camjOMuCCUJR5Rn0+A1IfNdeWZiIykZSRGaR2mhQSTxA/SKUnwFaBzdZczdohhAIzMWMRx7REmTHGpN18X17FF7OaBnyG11YTNIykXOsLgqSeyA2xioq9IdI7mxbjKezHamNCfxYGp7us5TqJkdnJf8ARPRww9lbYYsFnUgDclthoAJgDkBUyst/+j0hr+AnCJAjuSZPWz3p112C6yWEjo3GY03EW9aQKZzuggDQkaG4SNQBxnNwjUDQ0VwV2gCiiigIuN4ev2ooxvD1+1FAP2u6PIUukWu6PIUugCiimsRiFtqWchVAkkmABzJoB2imLWNRkDhgVIkGdIiZ18NaExaGCGBDCQQZBETII0iONAP0UxbxiMJDCJImdJDFT8wR5inpoDtFFJYxQDOMxYtrmb24k8hWZxeLa6ZbhsvAf1PjS8fjOtefyjRR4c/M1G+nyr5y+vHUl5cOPqatvQ0LVLk5TWIQ6MveXUDmOK+o+YHKnZpnrj+mBtLEDY7gzqONZiLTeEO23DAEagwR4g0m5eABOpjkJPsKjHDMxMHKpMwNRrqQJmAdTpG+4p61hVXx1nta6+A2UeAAr3CRwpSfCGWvXGIyplEiZIzRPhI8YJG3HapapHjO5O9KFco2exjjdhTV1mJhRHNiNB5D8x+Q48qdork7GkwoG0g/qmWJ5md/7iKiupUgNrOgOwJ5eBqwqLiDnlFieLESqny4t4cOPKrNGvKD9xxJEZ34KJY6xOw5seA+vCl4VGQ5gxz7E7GOQ5Dw95p3opAVP6lJDmdSw4k8TH9ip+QVrauxFjPJIwHxKywt0SP1Rr5kD6j2rSWrgYAggg6gjb3rI3LQNP4DFNY27S8U+6zsfDY/OrVK46SKtW36xNVFEU1hsStxQymVIkGuYvGJaXM7BQWVZ2耀Z2CKPMswHrV4oj9FQrPTFl0V1uoUYBg2YAFW2Op2NKt9KWmmLiGGyd4d7l5/WgJdFRl6Rtna4h22dfzd3jx4c6k0BFxvD1+1FGN4ev2ooB+13R5Cl0i13R5Cl0AVF6SwAv2yhJXVWBWJDIwdSJBG6jQgipVFAZ0/BNkuXYu7Fs8sVJzdmTOWdQseAZgIBrj/A2H6vIJWQASuWSAEABGWCB1YgEECTWjooDNn4Hs5s2a5OZX1KnVXz7lSd/HTWILEmc2NuWHPW9u2T2XUQVk6K6jfwYb8p3taTcQEEEAg6EHaPKgOWr6sJUgg8RtVZ09i4UIN23/b/AO6RewbWCWQkKd9zH713ZfEdoeI0FLiOlOuuEnQnRdZVlHFG4g6nn4VRv6vl0njl7Fm2hqnv0I+Nvm3bZgJIGg5kmB9a8wu9NNcvk3yxjTIrIYJ5uxIEceEiNK9O6RWbTcYE+xk/Ka8r6YsG25UQwttqAmWwswVQAmWJ0knfxisW1SaeTX96NHg8W1lpRhwOncdSJBy8iOO49K2OBuC4guAk5hOsac104gyPSsLhrxuWbdwl2PaQsyhZiGGUD8o7ajyNar4VebLDk5j1VD9TVepHTJosVYqUVPqXNR8RjAjIpDnOSBlUtEDMS0bDSPPSpBqiweOuWme1DFlbIt1+29xT2lCqoGoG/DXjvU1lbK4qaW/eZHiF59kpa8Z6FphWvMstaCGSI6wRlk5ToCZIgxGlLuW72dcot5BmzAsSx/TlOUAQd5pnFB+pTrL62W1LSQuYGYEqwIIETlMEzUK2rT+HirZbl1zQf4Xzj5VvLw237fM+afjN0+MfAsbT3Rm6y3ADHKbZz9jSCw3BmdgaVbxSMSAykgSROoG2o3Gx35VWL8Q3LbMtzq5U5ZMhWMZuzcTMCYI0Kg76VSP0r1t65dGW25ZFZAnWdZatkGTl1YwWiY21GgqtceFwazT+BctfG5OWmstu/bP7GrzG53SQn6hu37eQ/wA3tzpGLuG2qqgyyYBA0VQCxMHfaI5tTtvGo2iupPz9jrS71rMPH+96w4rTNa1sfSKSmsxeSN0dChtYGpJJ+tWQ2qsazmCplZVnM8jQgTCA/mkxJHAHnSsJiAjtaAzRqoXU67qTsI03PGtRVIylpRwkyypu7fC7nU7DcnyUamkZHbchByXVvVyNPQetLtWVWcoidzuT5sdT61IejvRuMuI8D8O25GrQzKx0zBQYE6AyTrrGpqf8QYWx1AXEvcKM41lixfK0dwaRq2gABUHhVa6SCOYI960OFK4iypdQ0jUMAYaCrCD5sPWr9vPUsdjPuIaXldTLX+iuj4J7TD8ORByIrHKhJZYUBbhIE7KYGhpVjC9HmILtnGVQUuEwyEdnsSCA2aTqAwOgIrT2+grC7WbQ32ReJk8OYmlYfoazbYMlq2rAQCqAECI0MctKtFUqk+B8OIIDyGLE5hLElT2tI/KIjYTETWhFArtARcbw9ftRRjeHr9qKAetmFHkPpTNrpK23duIRpqGBGoVhr4hlI/cKW9rPbKyVlYkbiREjxFZ/C/AFi2pQFyhKnK2UiUdGXhrlW3bQclQUBpZpFy+FiSBJCieJOwHjWd/4GTKV625qCNQh3cPxXjHaH5jqda4/wDaJHbuASxPdJLNMtmIkMZ1I3AHKgNKl0HY8Y9aXVLhfhlLV8XUdhCsoTTKobgukgDTs7aCpuHxRUhLne/Kw7r+XJua+2mwEyiouP6Tt2VzOY4AbsTyAGprPYzpm7e0H4K+Bm4R4sNF8h71BWuKdFZkySnSlU4LH4k6aSzaYZxnICgAy3aIWYGo3rN3MNlEKoZTumkTzTk3hseEGu2XtqTG4Ik7kkmDB466U6tw6TGpIBB0PICTqa+fu7p12sLCRo0acaaxkat3CBIJuIf8AePAz3vEHtedZL4k6JzQ6kNlDQzSyrbAJOW0BrdEhTPAA+I2F2yQSy97iDoG4a+PJvqNKZu2UvT+VtMwI1nhmHHfRgZ5Gq9OpoeS0njY836Cu6XAMzJKBSTqIDwABpJBJgcwNa9H6HwRtWQp7xlm8GPD0ED0qtxCWcGBcNnt65QGkcCxTMezwnSdt6rsT8R3bugOQcl399SPpUlX716lwcTuFGKgzV47E9VbZ8rNlE5UEsdY0EiY39Kr8RiGwyW8zWmxLiGYjIeqXvFUEyRmURsSddqqOhMbcC3BBuJmIYK2a5byoWZsmvNBlkDWaXjsebxzsFmBlYDQoZ7skkTqTrufAVr+FW+JPK36P6nznjNw3CKT26rO/uGb+LJaRp/m3c/xH++QqJitRqzkzpDHMTTLY1jotpyYkZsqjTzM/LjRZt3Zlsg57sY5DYCvrI04JYSyfI65p5zj9SVhkOgdiRIIXQqIIOzCGOmsxPA1rMJ0kuIAS4FM90icpPEDijjXTw05VlCKdS+YI46CTOsEROveH5T5AnaOKlBYO6dXzHjh/J/w/ky3xlhrd3K2VrWUtmY9rcAAiI0nU+INLwnSmwWbiseyxPYE7Aue8Dwiabxw6/Ch8wa6GCy4zIGc5Z6rQZWDBuftTcoMtowCU0UCOwsKSBEADlWTcW0a0XGa3JKN1OxrKpS4fK6NdS4/w5bvtP+VZVfX8x9T6U3ikyKrKAMhmBoI2OgpeBvl0BPeHZb9w4+uh9aee3mBB2Ij30r4/MqU8Poz9KpyjUgpx4ayPgzqNq7UHAYoKmV2CldO0QD8/UelPjFqe7mb9qGPcgD51rrfc5H6segL0O6cwLg/lb6L71T9a52SP3MB8lDU7gusF62cyrJKdlZPaBI1Yxuo4VPRemaIa6zBmuZwN/L1oDgieHy96rOkegxfRVa45i4tyTGYFJjKVAykGCDzFVuH+E7qgA4ksok5cpUEsSWJCuBuZA25g1pmWaTrBEyI3mdI5zypU1l1+DrmXKcU5TtCCDGVkCBYz5YAERER461ddEdHNYQq1xrpLFpadAY01J5TykmABpQDuN4ev2ooxvD1+1FAP2u6PIUukWu6PIUugCiiigOGqvp7pFLSQwzs+iJOpYcdNQBoc3DSNYq0NYbH40HE3XusqQxtpmYAZV7OknnPuarXNZ0qbkluTUafmSwyJfxDWybl9s7NChzsCSAEj8ok6Hj575O98fE6iYz/ljS2DBYrl3PAT5nhWh+IMVbuYdgrB+0shZbTNB7vKZ9KylpFEg21uKxGYzFyVMgMQIZRpvqYEzWBGSl7VVbs26dPK9knN8XyFW4ULMZIORlRO8DcYqQXAE5V4xTuB+KrVx2UoZJXVjlLyYUgAzPHXgJ0qmudE2wiC3IIfM5upnkDYAW9Mok9nSeNN3sJcFw3bdwBzKyQ+bKfzZisBjtCjQaCpUqbWzPZ0W+Ym/sWc2qs0DxmToIYv2wwjmdOelJ6Qvmzb6wHO0qozT2QdCu8nnB48qrvgrDMlsgszDaTOrTJAB1hRpJ3LHQRUn4pcBbcxq2/7Y+xPtVOX49JVqQ0JtEHAK2NJW9plGZWQBWGbL2Y1BEayddKt0wVnDjsqpYAlVJGdiBsoPHYaDjUf4Z0R2MQSAG4HKIpy70glu7cuvlbq1i22VcqFhDq12eyJCzMbmp6FJ3FVU+FyVK9xG3oebLd/7AlukG6lrbWzZv3QWcHK4QP2QWdCQSFEAGCTNU9xAoVBl7KqOwAF0HBRoBM6Up8RcCqrlc5E3ChJBckyZOvl/wDBUNXUsQO8ImND4HxFfb2tDQk1wuD4K5qyqSlKXL3+PX9e3YZVxne4TosoPQgsR5sAPSoWIxrPxKjkDHuRqak4yxkswO6CD494nfjqar6ttvg4gk/aF27zLqGb3J9was8N0griSQCNCJ4+FVDKDvrVh0QkBiBA0Gg4jf6ikW84PaiWnJco6OpZrefL2pKAwNSYLxsc21Lw5vAQLSoZByXGIKW2HABTyJgGJkcK5ZQm04jdX19Bx9/erb4nu5BauZsg1DHJnzIcjZYGuvMbSarV20kvX5HEoKTk+uz+KyM9EWHU5TdLSsk5VDEqQJOhGzKNP01af4QHcs37mMf7RA+VVGBuFSShN9h1sAuokyOxm2ABga+FXynTXSvivEo6a7a64PuvApudnHV0bXbqQ8LaFu+QFUBhIgAa8foferKoV/RkbkY9Dr9j71Mru3lqpo1msHaSWgqeT2z7Ov8AWlU1iT2CeWvsQftVmP4kcT/CzZUCgV2tgxwiiiigIuN4ev2ooxvD1+1FAP2u6PIUukWu6PIUugCiiigGcVfFtGY7KCfYVgnZySzqCrEuCgLMrMSSCsSRruJIjat10laz2bijcqwHnGlYuzdlNdCAAfDl9qy/Eak4KLXBetIp5YjD4lTB63T+IfIgGqb4iwz3LodLTFcoBYDtM06Sg7UAbEjXN4Crf/COWkn5k1LtKSOyrNvqAIJ/cxAPpWRWusxwy/CXlvUYq10bdba2/qpUe7RVlgPhySDdMDkobXkM5Ee3vWgxlkspRwyZwVB03I4MpMHw0pi4b7jI7dmRmPZkgEGJAB1jkKp5Tw4klS7qPGjgg3cawxKWbfZRWVSBEHTMwjkF+etcwHTRurcLqpCobg00gT2TO+2/nVbjn6nHm5yPWsJMEFApgDZonXwFRugcQOrYEyHtOk8+ySvuPrWr5EXTyl0X9ll004Zx+XPz3LPoLHt1uVmJDA78GHa05DfQaaCk4XCWnv8AV3bK21uKx6qVJW69wjrOzpLZBB5uBxqtwGIKFH4qRPjl0I+tXGLwvWYklltqr2wtm6pOckx2b2ncJ0GuhIOhg1cox0XKxw0Zf/oaMVQ1LbjHrwVNzCG3cvZtxc7XASQpBHLMGzDgZI3Apq7YDwdQRsw0YHwP2NTm6TuEquIUC5aB61grCUKsQhB0uGchnmdBqakYnoJx2hbYA69khxH8JJA9GHKK+ppVEoLJ+c1I5lhbNLnp6P8A3HJUIjEFbkEbSPzA8xwNV13o512GYcwRPqDxq5ayeDITyLAH5kH5V0YZ+IA9VP8A5ip9n3Io6ovlfFFLb6OdtxkHMwT6AferFMtsBdhzO0+J5nxqWuFnTOo/iUmeWUTr61LwXQZulgHXsGGLcCQGgIDOxGsrXjmoLODrTrelv4b/ANfMbwmIXKQTEAkyDADbSYj8tWuPxqjD4Ziw1KKNRq5smFB5k6U2uFs4c9k9eR/0xEA8xHYX+Mk8iKrMTjFuuuJE3BDJksKCASZk6Zi8rlnx2AqjVqqSXuydOKWVznCS/TC+JYdGXspUm2yFiEKoobK7y7FyukaLLeNT7NyzaJUOilmZyC+pZj2jqflwprDStpFDAPdBI63sQzKXM8ZHLU6eFP8ASWPQotrL2gyZQjLcUBWEliDKrlLSWA47zXw93X8ys2ls/ouD7u0h9jt4UuuMv1fI7iR2fUfWPvUu3qB5D6VW4YfgD5Djlz9nT9sVa2EOUeQ+lWLRPDRot5RzLTd5ZWOcD3YL96k9XRYs5rtsf5wT5LLfYe9XoRepIinJKLZpxXa5Xa1zJCiiigIuN4ev2ooxvD1+1FAP2u6PIUukW9h5CulwKAVRXJoJoAYVgOkLBW4QDlYGJ4GOB0PCP71rb38aqnLqzcFXVvbgPEwKznxJ0e7xcaFB7JVDrzGZ/cQI4amq1xTU47li3npljuUj9L5ZV1OaIlYK6jiZhfKZ8KT0P00cot3DnNsKuVGCnQADOrlWbaZGh5CnrHZGUCBy4e1ON0cj6FdPA6ei7fKsSrZwnHCLs46xOL6Ua+RbUZBmUsdCxCsGjkBp58NN6mGoq9D5P+XcZPAgMPbSu4Z7ksrlSRrIBEqeMTpVOVq6MduDujHQsGe+JFjEK3AqB7kgfMAetUyIBKHunsco07OvisDzWtD8UWSSkgEFWUwTzB5eNZ+WzAMo1BUmQQ2hI7PA6H3rXtXmkjeoP7tDlt4OvkeWbYHyYD0IqXdxXYVWDsEJICEAtOvVmdwSI9fKoDWzqFLAlCAWGYAzy47jc04JAjvaRqCPqNvA1ZW0lLsc3lrG8oSoy69ezNGuJW4Mt4M2SALgBF1DAaGEdsDmJ8QTrT+HsXUWbDi4nDIylR522MKf2sPIVRYbpFAiNcdg6K1wIC2tsnKuaRDcAJ4xSWxap28OhBJuNdChlcXQmaLlxT2TIgzO9auco/G3qhN05b4bWVw8evfoa4Yxlsm5iFAIOwAJy6AEiSF1JntQBqTUE9L25JFoOo3hbRKmJ3DaiIPMDXUVCHxH2JW+zbbBWMnk2Tbx5VS2lRTY7guh2LlFYqwZWDEuQqhiAupGnAVy5JdSaMak9oxeeOGW2P8AiAXVXUJZOW5mUjq2CkmDc0BgqNABuNaZ6oXYaCoOW4cyKXUCAUcMDlVoGvAg07/g7HBgZEG0qkWsszC9jQkwSdASBVrhcemX8O3cgGCBbMz4zx8ePjVKr4mo09FODbz6GtR8BqVGpVpadvV/x68lHYlri5Vy3IGY2vxEKK5i2IPZYggzGnOpmCw65WxC531yoloA5Mp6tgqwAdZJB0Gsc6srRu9YxFu5lYABXZFRSJkgCWkzrw0FSFsXm3KIPCXb3OlZ9xcV660pYXqa1l4RRtZeY3qf0IhsMxZb5UgsDbKrAXsxBJJ7RJbQiDMa0sWFBy5i5/QoWD+4KPkTFT16FDCLjPcHEM0Kf4VgGpVjA9V3ACv6NAw/a3H9reh4VXhZZw5M1Jyjzghp0Sbpm8Bl0ItjUaa9s8deG1W4s05hmVhKnwPAg8iDqD4Gn8taMKSisIhdTJDdKe6IszcZv0gKPMmT8gtIv6CrPo/D5EAO51Pmd/6elTUoe1kiqy9nBJFdooq2VAooooCLjeHr9qKMbw9ftRQELpbotr62sj5IIz79q0RDKI4mF186q06CxrZesvo+VZ1GZTcD5lcJkAEECJJIgRxJ1FrujyFLoDLXehca0fjqMo7PaJbMRlYFurHAkBoO8wKsuisBfVLgv3czM8gqe6sAZR2QBqDsOO5OtW9FAM2MMtsQoA58yeZJ1J8TRicOLilW2P8Acjxp6igMJ0lgWtPDe/AjmPvTdhyNtq2XSXR4vJlOh3B5H+lZC7h2sXIYf3zFZ1aloe3Bo0auvnkl2ruaot/S8p5oR7GRUpWETUPFhrqymijXMN2/ZyGne8451UqR1RaLKZW/ErzbAXUqwk/lWQRrzO2nvFZ24dV8/wDxM1tDZS5bKfljYbjj7zx4+NUvSPQQtW84JdlOpOkIdDCjbUCoLWtGK8t85NS1rqMdEu5TXQdCIkTpMSDp/T2pBXOQZZSrSRMA6cY0K6z6U2XAuluGUCQCYY6wYnhrU7o2yWdmyM4AzZBAZgo0XtGAWJ4xpWhJ6Vll+dRRTk+n7HOubJklSu2qAmJmJbQifCrvofCDEJN1QVB7QIhXcHQkbMsAHlJHKnr3QNtzm1SdSq5QJ4xpp6VbYeyEUACAOA4eFRwvXUWEfLXPh9jKUZ06eGpOT97f+yIwa9gAgdmVOn6SV+1GJGtv/UH8r12zo7j9rjyYZfqh96MRvb/1B/K9eEpIFIuYbMZBysNJ8OTDiPD2p9Ep+3Zr1RbOZNIiYdsxysMrbxwI5qeI+Y48JmJh6cbCBhB8wdiDzB3Bri3TbMXNjoHiAfBv0t47Hw2qeMCCVToOJapYWlmiu8YOc5GbuGBOYEqw0zDeOTDZh4H0ikriyCFcZTsCO43kTsf8p9CafJpp1z9gAGRsdRHMjlXqzwcNY3F4e11jjkpzHz4D319BVsKhYPBG1orSnJtWB01DcR4HbgeFVOO+Jblm8ytaJti4FzqGIyC0HctpClSQZ2Kho1EVZhHSitKWp5NHNE1l3+M9FcWnKmQRpmVibeUsdkHbY67jKeNJufG0nKll824kSYDhT2BrzHg0Cuzk1U0TWU/45k9jDu+k6OvNhvtHZ4mTmEA6kW3QnToxJcBHTJl7+/anhwjKfQg8aAmY3h6/aijG8PX7UUA/a7o8hS6Rb7o8hVO/xfh1uXULEdUyozZSVDFWY6rMBQpzEwARFAXdFUo+LcP+pt41tXBBk6GV0OhMcgTtSsJ8UWLgJllhDcIdGUhVMHcb7GN4ZedAXFFUmH+LbLpcYZvw1LMpRgwhioBkQGMA5SZGYTFNWvjOwVEntTDAHMEImRmAhiIEqNe0umtAaCq/paxbZPxNOR3MngBuT4UnD9NpdTNaBftZQACNcobtSOzAYTP10p/D4Mznc5n8O6oPBBw89z8q8aTWGeptbozN/o5wfxBCcF4H9/M/5dh40utVctBhBEjlVRi+hiNU18Dv6c6o1bdreJepXCe0iiv4EMZBKtzH1j+kVEOBNu51rFWOXIzZO1kBJg6xEnf30q2dCDBEGuVSlBPktplBi+g1uQ1rKo4gLC+cKN6kWeiBbtsquys29xYDCNssyB/7NTj0bbLZsgzcxIP/AGkU8tkDYfU/WoHSqNadWxM68nDQ+Cqs9E2lKpkGTrOtTU6XpLHjxliPMjlVxSLtoMCDMHluI2I8QdaTYuEyG7y7xseTDwP1BHCpoQ0x5yQibgi4p5hl+Qcfyt70q/vb/wBQfyvXMXoub9JDegIn5ZqMTvb/ANQfyvUp4T7QqZaFQbTVLt3Kmg0QTySRXHAIIIkHQg7EciKTnpJapskOMkcza2lk5bsnlxZfDceI0EhLoIBBkHaNveuG5UQYdySbI49oHRCeJB4P5aHjG9ec8D8PJLEscq7/ACA5mrLDYYIOZO54k/3wql/4hsYe4tp8yFkN0s8CAM05xOb8jagFR2de0JlW/iiwxIDHTLrkYTmVGXLIl5Fxe7Op1qzCGkrznqLaiKqj8TWM4XONYg/lknQc+IM7Qd6tJrsjCKSLQmYExE8Y3ieWppU12vQEURXRRQEXG8PX7UUY3h6/aigH7XdHkKh3+hLNwqWtochLDsiJObUiNdXY+ZmplrujyFLoCAOgrATJ1NrLIbLkWMw2aI31OtODou1LHq0llyMco1SScp5jU6eNS6KAg2+hLCghbNsBlyEBFAKfpMDbwpFzoCwVIFpFlckqqyFEwAY4Zj71Y0UBGwGASxbFu2oVVAAA8BEnmdBrUmiigCuV2igGMRhFcdoT9feqfFdDuuqdsctm9zoflV/XDUU6UZ8kkKkocGRY5TDAqeTAg/Pf0muxWre0GEEAjkRI9qhP0JaOy5f2kj5bfKqztezLMbr/AKRQ0zftnRl7w4fqXivykeI86ubvQJ/K/wDuX7rH0pi50RdGwVvJvswH1qJ0JroTKvB9SApDroZDDfwOlRlclbM751B8wrqfmDUp8FdtNrbbI55rAc/xbN/N50w+EuC4F6tv+cGG2zIx58w1c+XPsdeZB9SWrU6t2up0bdP/AE4/cyj6E1Jt9COe8yr+0Fj7mB8q9jRqPocyrU+4yL9C3ixhQWPJdffgPWrK10JbHel/3HT/AGiBU5LQAgAAcgIFWo0X+ZleVdflRW4fownW4f4QfqePkKsFWNBoBTsVyplDHBWlJyeWZn4ix+HS7ku4c37htgiFSSpY2wgZyNZdttgZNVh+IsKSVOHJQKsEZc8gEme3KwLVuNcxAzRAmtxlpNywrAgiQQQQdiCII9q7wcmEHTmDWWOF4m6sZJJVA0yXg6hh2ZWADxE2dz47WD+FcBmFLZAjGY3DTGoOoBM6AnStV1YoyCmAZu38YAKDctshhjGZT3ZJhswDEwNBrBJOgJqRd+LEVUcpcCMi3C3YCoHbIuYl+YOokRGutXhSgpTAMu3/APQLIn8O7pmMdgHsrm2L6Hw3EgmARNt0L06uJz5VYZCoMxEkTpB+sGIMQRU2zgkScqgZiWbxJ4mnYr0EfG8PX7UUY3h6/aigH7XdHkKXSLWw8hS6AKKKKAKKKKAKKKKAKKKKAKKKKAK5FdooAooooBu9ZDqVYSCII8Kor1wpfthzqDqx/Mihyrk+AZgfHzFaGoPS/RYxFl7ZOUspXMACVBiYzCNY46edASkvA7EHjvwNLmssvwY65cmIZcqFJAIMRp3XAgmSdOPZyaR1fhG9M/4u5+WYzz2Uy6E3PlqILbscwA0812spc+Dr2UquLuAQwGY3GIzAjvdaDyOs93SJM6ixbyqBvAAnyEUA5RRRQBRRRQBRRRQBRRRQBXIrtFARcbw9ftRRjBt6/aigItvYeVKoooAooooAooooAooooAooooAooooAooooAooooAoNFFAFFFFAFdoooDlFFFAFFFFAFFFFAFFFFAFFFFAR8Xw9ftRRRQH/2Q=="/>
          <p:cNvSpPr>
            <a:spLocks noChangeAspect="1" noChangeArrowheads="1"/>
          </p:cNvSpPr>
          <p:nvPr/>
        </p:nvSpPr>
        <p:spPr bwMode="auto">
          <a:xfrm>
            <a:off x="134938" y="-752475"/>
            <a:ext cx="2105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20484" name="Picture 6" descr="http://www.lorem-ipsum.es/blogs/images/eucari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26289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ttp://3.bp.blogspot.com/_NlrO2m9IYWk/TBkO6uaNSKI/AAAAAAAAAAM/AYlm91Z7QJo/s1600/Animalia_d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28813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http://recursos.cnice.mec.es/biosfera/alumno/2bachillerato/La_celula/imagenes/celula_procario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1511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http://t0.gstatic.com/images?q=tbn:ANd9GcQha9gIMvHvwP9zQtsc1oaP919dV_n_2kARcLKCxPjfqe3NX9sm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4813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http://deconceptos.com/wp-content/uploads/2010/08/concepto-de-hongos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08500"/>
            <a:ext cx="13350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6" descr="http://t1.gstatic.com/images?q=tbn:ANd9GcTZ4k8fiSZY_XDxeXxP-AoWNWiUe1qYIl4Y1ZPIWvXgOuJFECU2Jqa9pxX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08500"/>
            <a:ext cx="13795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 rot="5400000">
            <a:off x="2844006" y="3213894"/>
            <a:ext cx="1584325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H="1">
            <a:off x="3636169" y="2924969"/>
            <a:ext cx="15113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575469" y="3464719"/>
            <a:ext cx="1079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>
            <a:hlinkClick r:id="rId9" action="ppaction://hlinksldjump"/>
          </p:cNvPr>
          <p:cNvSpPr/>
          <p:nvPr/>
        </p:nvSpPr>
        <p:spPr>
          <a:xfrm>
            <a:off x="7956376" y="6453188"/>
            <a:ext cx="1187624" cy="40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64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http://4.bp.blogspot.com/-Q44tZHwZEnM/TcjGZNTB4mI/AAAAAAAAAcM/nXZ-EhgiJqk/s1600/animales-acuat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5422"/>
            <a:ext cx="24003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t1.gstatic.com/images?q=tbn:ANd9GcS__LmXVFUfkol6brjpIMUMuss6WJHynn3B-4IXSggZhriPWaG3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58988"/>
            <a:ext cx="25066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t1.gstatic.com/images?q=tbn:ANd9GcRyxb3T9KrNSUEOtpEqBUNBkggX5vpOruwJbMtaIaeiv3AXWHr9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10" descr="data:image/jpg;base64,/9j/4AAQSkZJRgABAQAAAQABAAD/2wBDAAkGBwgHBgkIBwgKCgkLDRYPDQwMDRsUFRAWIB0iIiAdHx8kKDQsJCYxJx8fLT0tMTU3Ojo6Iys/RD84QzQ5Ojf/2wBDAQoKCg0MDRoPDxo3JR8lNzc3Nzc3Nzc3Nzc3Nzc3Nzc3Nzc3Nzc3Nzc3Nzc3Nzc3Nzc3Nzc3Nzc3Nzc3Nzc3Nzf/wAARCAChAKIDASIAAhEBAxEB/8QAHAAAAQUBAQEAAAAAAAAAAAAABgADBAUHAQII/8QARxAAAgEDAgMFBQQIAwMNAAAAAQIDAAQRBSEGEjETQVFhcSIygZGhFCOxwQcVM0JSctHwYpLxk8LhFiU0NUNEVGNzgqKy0v/EABoBAAIDAQEAAAAAAAAAAAAAAAMEAAECBQb/xAAjEQACAgIDAAIDAQEAAAAAAAAAAQIRAxIEITETIjJBUQVh/9oADAMBAAIRAxEAPwAs5h40iRTWaWTT4AcDUiab5j4UuY1KIOZrma883jSBB76vUh3NLNc6nA6+FdKPjPI/+U1T6ILmpc1ea5moQ9ht6Rb4V4zSJ2qEPZbzJrnNXgsMVzmqFDnMfClz00Wrherog7zVzmHjTXNSyPGpRB3NLI8aZLVzmNXRCRkeIpVH7Q+P1pVCDuRS5hUXtR/FXeY9xo3xmdiTnr12GevdTUd1BJJ2cVxC7/wrKpPyzQtx7MRp9lFJcNFBJdKs5UZwuCSfPGCcVm91PbNcSSWjSIyyHsiw3I7jkdD0pXJl0lrQSMNlZtl/qSWEYdo7mdifZS3iLsfl0G/fVNLxZOgbsdA1AgfvTfdj47Gpuk37X2lWl5khpoVc7/vY3zUvtXzsxHoaPpKStGFJJ9md69xTrV0vMHW2t84MdtJ1P+Ijc+mw8qH9N1F7fVbe4mlmAWRSzRSFWxnfetM1/RNP1SJpr0rA0aEm5QbqBv7X8Q8vlWfQcM6lcRzusARYFDyLK4RgD4A7mkM8ZQno5dsYhUlaRp+gayur6aLhsLKjlJVVtuby8jViJBWffo/nMF9d2hGOaMMQTndTjPyNG5bxG1dDBjbxoXnL7DlxqFpagG5uYoQenaMBn0HWokvEmjwZ7TU4FIGep/pXLizsro5ubS3mPTMkSsQPDcVCm4f02QAQwm3bxt2K/TcH5Vcsc/0ZTT9IWocf6fbgrp9vLcnO7Sfdr8OpNV1v+kgmQLc6YOUndoZSWA8gRv6VUcW8OXGmqtwhSa1PWZU5WBPc2PoaEirdVyT3Adc/60hky5IOmMRjFro3yK4WaFZVDgMBs4IYeRB766WoG4U1eZtXubO4LZlXmGe6RVyfmPwFGAJ7s07x18sE36ByfR0SObzpF6jFmzS5zTHwswpkgvS56j5PjS5vMVn4y9x/nHiaVM5pVNCtj38KWPHpTgFeuXyre5QP8YWD3+gTpCpkkhKyhR3gHDfQmslkheJ8MvU7eGe/evoHTX5b7EQVpUBHZggscjbaqDXOCXcXOpXQgjLs8jRcp5Rzdw/vwrhf6XMxYs0VJ+jvGxOUWeOFd+GtNAOQIAOngTVpjzoO0LXF0eJbLU4ZUsw5EV2qlgud8MPj3f6GUYWREdJFdHGVZDkMPKuxx80JwTixTJFqXYR8N6NDcwm6uRzgSfdqQMZUg5+Yz6gVM1Lhmx1FjJOnLKM8sikEg+hGD6VK4ZTOiw4IOCwz8TXOIbxrGwbsj7bAgY7jXnedhebkfJ+0N4paRoxHiKd9B4rEHY2y3Ns2Umt4+RLiMjdWXJxkZHkRRpDNFcRJJCweNxlWHQj+tA/GVo93BNOvMbiFu0Dnr5j86kfo+1VZ/tVq7KrHEyJnyAbHxwa63DySrWQDKl6gzKjwrnTfwrvNvSLYBb+EZrpOLQvaGtT0XUNW0qSG0i5oZh7bscEqG3UeuN/Q0Mz8Iw6Zpjz31hcRzxgkz84MfXqCPd69/wDrt1rFDbWUEAQELGBt5jOai3NzalXRxzRkFXGM5B6ivH8rm54cq7TX8OnCMfjquz5u0q7/AFTxDaXEgkS3WX2iy/unY/RjWrM6+IPp0+FZTxAkuj6pdWExMlsJD2RIyCmdiP77qNOEdTWfT4rGaTnnhUhS3V0H9OnpXouJljNeCeVMIT5ivJxSzmub10VABsIjzrnKKRNKr0ZNjuPOlSpVNWS0St+6oOu6p+q9PkuIsGb3YlPj41KllSGJpZnEcajJcnYDxoV0y9HE/GlhZKubIzLhSM5VTzEn5UlnyaRr9hccbZrfDGjx6VokEXZgzvGrzykZZ5DuxJ79z+FUvHF1JHDFGoxE5KybeX9aM5TyKxAzjJod4ntxd6bMY++MlGHjXl83DeTKpS7HFk1VGVPCknaQOoZGzzJjY5qr0LU5+HNXfT7iZzp7Nze1uFB2Dgd2O/HhVvITIyyH38YJHjVZxPYmeyS5iUmaE/u9SpO/1xXYwweNWgMnt0bpwqebRo8EH22OR301rxWVcEjANZL+j39IMvDsa6XqsUklgWypA+8gz1A/iXy6juz0rR7zULW/shd2Nys9tKSY5ojkNt08j5HpVrudlPwA9eRUkK8vs8oY+YzWcaZcy6DrSSjJFu+cLtzoeoHqD8xWlcQcxOSQduTl7yOtCGs6Z9p06S5VT29t7TeJU9f6/OiSWrtFLtUaMhV0V43DKwDKfFSMjHqN67ysTgYOfGqXg277fhmzPUxBoj6hiR9CKkcQ6iun6XJIrYmkBSLPXJG5+ArpLI/j2Yvr3SD+3u7iXTLaaBeZZIFYOfDHhVZqUcywkF8NnOBV5wwmOGtLDDf7HEcH+UZqDqKm4mcKNh9K4K4mN5HKhpzaXQA6xwqmsW03ay8k6KTA56K3n5f1oB0C8bT9WgS5Bj+ySYZcb8vuuPkTWyary2lt72DnJHj3VlHF1myakuqRLiNmAmONwemT8KcjieKSkjF7KmaJjHQhh3Ed9cqr4cuWn04QyH761PZMD3jGV+m2fKrSuzjntFMWapnDSzSApYraZQs0qVKr2JQHXsuocSze0fsemKcxo/vP5kd59dhRJ+jPT7Sz4vthEuX7GXDFubJ5fpVbEslxJ2cIBY/JR4+lGXBGnw22uROBzzdlJmRu7I3AHdXCnGWSLmxtNRdGgyLzIy+IxVLrbGLTJBGMZGQKu292qjXcfq6ckZAGT4YpeP8A03IyVuVnORvk5xXLmPtLd403ZlIFezjmOPGkM7Abb9adXcQYPQKksJW5iUqRurDOKesmvNGma40a4+7cZltZmzHKPTrnwPWjngOy0/WrW502/hEgigRlI2ZCXkBIbqD/AHiqPifh+54euwCxmtZCexuOXGf8Lf4voeu3Slr7CLwam1CHVrQXMS9m/MVlif3omxuD5eB7xXixRZYLiM/9rGw38wRVXOrW7fbbfIZUKzRgjEqjf/MO41KW4xp9xNCwbMDsjA7E8pxW7voiPP6PJnjivLCQbjs7iMd/K6j8QV+dWL2f6715p5BzWVk3IgPSRwfa+GdvgKjXxTh/XLC72WBtNa2Y9xeJPZ/ACrPh6QW2k26OQQIlOSe8jJPzNMSm1j0YFLuzUNFIOiWgHdFy+mCRioF7MYRJyDLsMDHd50/wvIZNBtn8TID5EO1QNQfE8mOoFAx+mn4D+roWXtLg5IGFXuFUkVrHeQywXC86SIVIz1yP73ojurZ5VLPgjPfVdGqpdcvL0pqXaMJlHojNDeoku05jNpKMe88Q5o3/APdGd/NKv+u9UuqRubrU5rb9tbi3u1A7+z5uYepTP+WrsMHAaPdSMrjvB3H0o3GtRozP+ixXDSNcpmmDs7SrzSqUyDem2QtIMSDmkbBY+HkPT++6iHhdgutQeJVx9Kqebc+VStNn+z39tKNuSVfl0/Ol546xOKNqVys0KVuVCRvg71Qa9O0unXka9CrL167bVfyH2W8+tCeuTY7VeZfcHu/u+GfOuOl0MyYAIh7NSRg43HhSYHBxTr7ZA7j18a8b46Z9aax+GGXH6Nm7HjPUbboHsgwHkHU/75rQNZtoby1e3uY0kice0rDY0BaBatDxrpt9Fnkkhe1lA6g8h5T6bAfAVoWosgiLFlAB3ztihZIOMzUXaMH4zhk4d1AwFQ9uX5oGY7spGME+I6Hx2qu0K8W7jurddiMsgO2Ffu+Bo14+0sazBc2sXKZom7SJj/FjcZ7s5/Cs94PtZl1C7DI6dlFyuGGCpzsD4Gsxf2Rp9oMuP40fh5pGI5op0KepOMfj8qqOFdRmu4PssrgshSNR34I76tuMy13w2hGT2jo3s95Ck9fXIoY4AiafiAsfcjRnJx1I6fiKcyrbIgUHUGb1won/ADIETrFK4A8c4P8AvVGv7aRZHZB7ROxpzg2UfZrmMn3JQ3zGPyq7uIFkfmBG/WgT+mRotdxsHJLRjAOYY60L6gEhvMJv50Y6vNyIEUjp3UF6opEgVts5PnR4O0DrsYssDVbqXZkMcQYHvHtZHyzXjQ3IsntWzz2cpgIPUqDlT8sCvemAtJcNjOSig+i/8aXZG31kT7CO8j5GH/mICQfiuflTWNqKTMyVuiXvXa9EV5pizFC+fypV3f8AiNKpsXRG0e4F3pNlcZy0kCFj5gYP1BqcRhSR3b/LeqjhpPs9veWB62V3JGM96E8yfQ1cDH73Q7Ggp3Aj6Zoz5MSyE4UrzGgzXVV70LyhVcIecdW5Qc83ienwq+i1OP8AUMM8h6xhGA/iGAf786GdbvIpmEkeMr7oHdXIrVuxr0HZ4wGDBhltyB9KacgY2pyQAHnOwJ3NR5CS4UA7nAPjW4St0U10ElrKba4gnXrG4f5EH8M1dcaW1ysL3FtKGt2QdpEWxnvBB8ao8e0FHtelCv6ROJL6eaC1huJYYLcLF2SNs5AGS3j6UbkptpozjfQ/HqCu4MjHI7m7/hTkkySRkrgHGdu8+dPz8OWUgbsnlilC8vOsmcdMkqeu9Bep3OraFcg3ic0IlaIlfdYgAhgT4gg9/f4UCeGUOwkZJ9BdaQDV+Hrmz5+zdJJIlbuVlPMpPpzfKofBfD1zpAuZr0IJZMIqh+bCg5Jz5n6CvXAlx9qs728BYJJcgCNsbEIMnPxHyom50/hJbGAc7Cnsa2qTF5OrRbcMSFbuWLOO0hPzGD+Ga7fcRyouEGeVip8vWoOnyPFfQyoCOVxnY9Oh+lD3FN8dG4ins7kjEpwFbo4PQ/nQs1LJbNRVrotI9Ue5vEMuMZ2qJqztJcs3TwGKrYb5ElikUc3IysT6HOPxqfxHcGB57p0YIUMiZGMjGazGVl0Pab7NsWG3M5Yemw/KveohmtCyk80DLMu3ehz+HMPjUbSL6zurC2aC4ibmiXKlwGB7wRnPXNTSxz7Sn0IGR5U2oqUTDdM9Ffl3GvBH9navRZSvKRt6V5wud9x6UVJmLPPxHzpV6xF4D5UquyEJR9n4pdekd9ajl85Izg/HlP0q3CDqBn+/9KrtThZ0hniBMtpKJo/8Qxh1+Kk/HFT+068u++w8qFGLXhpyJciSNw9eqoYi3dZCF68pGD9QDQNd6uVkILrjp5g0R6zq97pOjXt1ZCNx2X3iSZwVO2R5jNZzp9jLxPZXhiwL61fnCA47VGGOX1DJ1/xGufnxv5Gg0X1ZcR36yH9rlFOdjnNWFlfQSXEEjOWiD5JAzt6Df6VJ0vT24X4SvGaNXuOwklnOBh2CnCg+ABH1oM/R7NLNxDb200/3fI7BSBhiq5xvVKDxtJl7bIL5uLoecLp1tNOFBJZ1YDA3JwAdsd9DV9b3WsSsbe0vZZ3dpMpbMBvuNzjA+Weoo81G/sNIgV7y4jhDjlVVUsWHU4C9wqPf6jZXFmtxb3tvcxEkAs+6eRU+0pG/dWs6l1bKhVPo93V9qySOlvoF27Nvl2RgGP8AKSCOuwb6g1Q6xacUazA1s2mJBAzbrJJFGo79i7c3yGaIZdb0qPlaW+tcso64bu9KixcUWAYH7XbAnY8qf0FTLKSSSZcUvaKjSOFuJNPs+wg1CwgjZy3ZiRmwT5hanNw3xHIcPrdtjwHaYqyg4l0v2lF6Cc5IWN/yWnn4n0oAc1zIR/6Ln8RRce+vpiWt9lPBwjrAnikk1pSVkVhhHIyDnoTvQTxhe3Wo6pJNeXMlzcmRlZyQOYA7ADuA8KLNb1t764MNvfCOzOQEhVwzbdXYDJ37hiq604cuNVhkZb23HMCw5rWQ822yqzAA9/xPSg5m21YSFItRw4be1S5uNShRWQORybY5c9SfPFQJ9U1DiLTbXh6G3i7WJHkFwZCMKcAqw378dPl3102XE8lhHaNayiDsgAZ5IRzIOnsggnw3NQ4uHdRluueaeGwVVK5Ql5HHny7fWsucbIoui24P0m60pLhNSFr2RCmEh0f2j1wfeG3jRDJfWPNj7VaoR1551H0zQrBwmk8jZ1SeRgPeMI3+bGpacG2wJD3s5HgsS09itx6AyLi51bS42IF9ZrgZ+7kDA/LJ+Apj9c6WACb9PURyb/8AxqFHwrZp/wB6uD5eyKeHDlgBhu2f+aT+gpiKf7BMe/Xuk/8AjR/sZP8A80qiHh+HO1hB/t3/AKUqlMllVw3rmu680kVvfwC4jGWWRVXmGfeAxvjw86KbbTddI+/1W0T+S35z+XlQxacCNazxywanLG8ZDKyR4I8MHuP970cCQgAE8xx7xG5Pj5UtBZGvsElV9Fdd6HqMlrNBNrUZikUh43tdmHhkHNCtlw3c6VdxvYz26ychBlWXI64IwwHgD8OtaJZCS4mEKoWyp/Dzqruk5GKmMhlJDbDf0Hh60pyNozuwuPtAxe6Lqk+nzzySW8kh2WFGYK6469cfkd/jVDRdS7d4102BOVRmX2QpbGMj50cowEbRESBGGMBemai2SvHcxkMxCt/e9VKW8kWukyuPBdtLEqXWoTBwfbWOJcA423PXvq6tv0b6XBAswurtmIGCOUbVJYhSkTeyJHCDHfmjPVI5UIih9lI1wBvggeVa5CjGXRUGwBm4N0wP7ctw+PFgPyqP/wAldMjfJSY43yJMUTSluccyjnO5O+/zpuR1pe7CA7DoWnJNM32fmyRgtKSelSo7CxiYFLSDmHQlAxHzqW27GvHN7fKdq6mKSjjVi0k2+hSQwTJ2c0UTIfZGUXb6bVG1AvZH7I8ckXZZXs3YnA9e8YqygtTK6hTjNSdftWvrtZmU4CgDbuoPKdpUbxWvSohmDoseB7oNOS2qPaM6shYNylMinTamM5AOfSpdwWWwS2C8oB5sk7nalWr9CWVNiuISMY36VJK1Gs1KWqhveBYEedP858DXTxKoIXl6esVzfuJpc1LmotmTnLSrvNSqWQDW1HWTsIHXyFs355ryZNbk6RXWD3LGV/Ki0XUkr+0xPq2alDBAz160HFl3RcoUDuiWmtqbybsrossBVA0hG5I8/DNVlzoepu/Nccsak+001yB+dafo8ET2kvMgLN7pCj2cVFu7GFj97BHKw6F0Bx86R5LbmHx9Iy1tMHPyi6ilcHZLdXkPzAxUyx4WvpzzPHHbx5z96Bk/AfnR0YkCleUKB0UDA+leWxy4XbFBjdm2ys0vhnSLaeNroGdweYc4CqrdcgCtCJfsRhUAPcNtqDYwTewqThS6DPXYtg/SjeRFRAgGQoAGetEyu2Yj0iivY+aQZGCKq7jYe1gA+dXV4fabfCnblxtVJcyAvhs49KHRuyKxPKSG3A+VVsLublVeQ5YnpVpIF9oHGG8utQxBGG5+Y+yc4AzTM5Xr/AcV6W2m873kESdWYAnPcOtEkscb5Gdx026jxqi4dTn1FMbjkbrtjb/jRBIgRGyTzeVXnatUVAqrmFc7ZyKj3KghcZ28alyDqcVFl3Wgo0Vbx4kJGwPX18a4cjuxUlxvTLDJp3FP60CkuxobV3NIqa85xTSMHrNKvPNSqUQr7X36te8elKlSfF/ELk9CDQP2Rpy86n1pUqXz/mbh4U83vVGP73pSpUJelnE/6VD/ADL/APYUc3HV/wCalSq8npEUl5Q/eftKVKsFobm6fA1DT9p8aVKjS/FGV6EfDX/WTfyH8qv7n96lSq8vqKiQH92oM9KlWUWQX6mmmpUqPiMM8t0PoKaNKlTsQTOUqVKtEP/Z"/>
          <p:cNvSpPr>
            <a:spLocks noChangeAspect="1" noChangeArrowheads="1"/>
          </p:cNvSpPr>
          <p:nvPr/>
        </p:nvSpPr>
        <p:spPr bwMode="auto">
          <a:xfrm>
            <a:off x="134938" y="-714375"/>
            <a:ext cx="1476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21511" name="Picture 12" descr="http://t2.gstatic.com/images?q=tbn:ANd9GcRuVV0mptP7sJxNGUIioW7Ct7CM-fIjjOhqIsHLWQEAMfHnqdfS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920"/>
            <a:ext cx="24479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 descr="http://t0.gstatic.com/images?q=tbn:ANd9GcR6GR15NqJHVuqcz5MP0SKQ5TYmMEVOmjijWwof3xdHWzP3hc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738138"/>
            <a:ext cx="25923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8" descr="http://t3.gstatic.com/images?q=tbn:ANd9GcS-z-am3Istcj2H1tcEaLn8Tw2mSLnrq6hz9qTqdJ1tGbvci-5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08275"/>
            <a:ext cx="251936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0" descr="http://t3.gstatic.com/images?q=tbn:ANd9GcSlH96gpRq22gPZ_lpq8DE5qf1SR-n__VE2G0Cuvy5-JaR5KuclujQkuj-Yb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44792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2" descr="http://t1.gstatic.com/images?q=tbn:ANd9GcT1IYHQn2JNIIWb2cT4Vf2OXj4X0daONe-2AE-ySSe9VmJscFO9p6lJsOk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6681"/>
            <a:ext cx="24479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4" descr="http://t3.gstatic.com/images?q=tbn:ANd9GcR4rKumPT8pjpeQ6dE2ZoIcNLAVnAS6NC9aBMkSa1ic-SiSjpi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869011"/>
            <a:ext cx="25320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16 CuadroTexto"/>
          <p:cNvSpPr txBox="1">
            <a:spLocks noChangeArrowheads="1"/>
          </p:cNvSpPr>
          <p:nvPr/>
        </p:nvSpPr>
        <p:spPr bwMode="auto">
          <a:xfrm>
            <a:off x="6516688" y="115888"/>
            <a:ext cx="237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/>
              <a:t>Según  función que desempeña</a:t>
            </a:r>
          </a:p>
        </p:txBody>
      </p:sp>
      <p:sp>
        <p:nvSpPr>
          <p:cNvPr id="21518" name="17 CuadroTexto"/>
          <p:cNvSpPr txBox="1">
            <a:spLocks noChangeArrowheads="1"/>
          </p:cNvSpPr>
          <p:nvPr/>
        </p:nvSpPr>
        <p:spPr bwMode="auto">
          <a:xfrm>
            <a:off x="3708400" y="2603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/>
              <a:t>TERRESTRE</a:t>
            </a:r>
          </a:p>
        </p:txBody>
      </p:sp>
      <p:sp>
        <p:nvSpPr>
          <p:cNvPr id="21519" name="18 CuadroTexto"/>
          <p:cNvSpPr txBox="1">
            <a:spLocks noChangeArrowheads="1"/>
          </p:cNvSpPr>
          <p:nvPr/>
        </p:nvSpPr>
        <p:spPr bwMode="auto">
          <a:xfrm>
            <a:off x="684213" y="2603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/>
              <a:t>ACUÁTICO</a:t>
            </a:r>
          </a:p>
        </p:txBody>
      </p:sp>
      <p:sp>
        <p:nvSpPr>
          <p:cNvPr id="15" name="14 Rectángulo redondeado">
            <a:hlinkClick r:id="rId11" action="ppaction://hlinksldjump"/>
          </p:cNvPr>
          <p:cNvSpPr/>
          <p:nvPr/>
        </p:nvSpPr>
        <p:spPr>
          <a:xfrm>
            <a:off x="7956376" y="6453188"/>
            <a:ext cx="1187624" cy="404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62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5329246" cy="857256"/>
          </a:xfrm>
        </p:spPr>
        <p:txBody>
          <a:bodyPr/>
          <a:lstStyle/>
          <a:p>
            <a:pPr algn="ctr"/>
            <a:r>
              <a:rPr lang="es-ES" sz="4800" b="1" dirty="0" smtClean="0"/>
              <a:t>¿ESPECIE?</a:t>
            </a:r>
            <a:endParaRPr lang="es-E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1368152"/>
          </a:xfrm>
        </p:spPr>
        <p:txBody>
          <a:bodyPr/>
          <a:lstStyle/>
          <a:p>
            <a:r>
              <a:rPr lang="es-ES" sz="4000" dirty="0" smtClean="0"/>
              <a:t>EJERCICIO: EN GRUPO DEFINIR QUÉ ES UNA ESPECIE. 5minutos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2133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600" b="1" dirty="0" smtClean="0"/>
              <a:t>Una especie es un conjunto de individuos que proceden de antecesores comunes y que son capaces de reproducirse entre sí y de dar lugar a una descendencia </a:t>
            </a:r>
            <a:r>
              <a:rPr lang="es-ES_tradnl" sz="3600" b="1" dirty="0" smtClean="0"/>
              <a:t>fértil.</a:t>
            </a:r>
            <a:endParaRPr lang="es-ES" sz="3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¿ESPECIE?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6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936104"/>
            <a:ext cx="4455468" cy="620688"/>
          </a:xfrm>
        </p:spPr>
        <p:txBody>
          <a:bodyPr/>
          <a:lstStyle/>
          <a:p>
            <a:pPr eaLnBrk="1" hangingPunct="1"/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TAXONOMÍA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6640" y="188640"/>
            <a:ext cx="5492452" cy="65527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C" sz="2800" dirty="0" smtClean="0"/>
              <a:t>Es la ciencia de la </a:t>
            </a:r>
            <a:r>
              <a:rPr lang="es-EC" sz="2800" dirty="0" smtClean="0"/>
              <a:t>clasificación,  comprende </a:t>
            </a:r>
            <a:r>
              <a:rPr lang="es-EC" sz="2800" dirty="0" smtClean="0"/>
              <a:t>identificar y dar nombre a los organismos, así como, buscar orden en la diversidad.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C" dirty="0" smtClean="0"/>
              <a:t>Un </a:t>
            </a:r>
            <a:r>
              <a:rPr lang="es-EC" dirty="0" smtClean="0">
                <a:solidFill>
                  <a:srgbClr val="00FF00"/>
                </a:solidFill>
              </a:rPr>
              <a:t>taxónomo</a:t>
            </a:r>
            <a:r>
              <a:rPr lang="es-EC" dirty="0" smtClean="0"/>
              <a:t> trata de entender las relaciones entre los organismos y de identificar y dar nombre a los organismos </a:t>
            </a:r>
            <a:r>
              <a:rPr lang="es-EC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(características del grupo = características del individuo).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es-EC" dirty="0" smtClean="0">
              <a:solidFill>
                <a:srgbClr val="CCFF33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C" sz="2800" dirty="0" smtClean="0"/>
              <a:t>Provee </a:t>
            </a:r>
            <a:r>
              <a:rPr lang="es-EC" sz="2800" dirty="0" smtClean="0"/>
              <a:t>una forma conveniente de no perder de vista a todas las formas de vida conocidas</a:t>
            </a:r>
            <a:r>
              <a:rPr lang="es-EC" sz="2800" dirty="0" smtClean="0"/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C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sz="2800" dirty="0" smtClean="0"/>
              <a:t>Están ordenados jerárquicamente: Cada nivel engloba a los inferiores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628800"/>
            <a:ext cx="3294366" cy="4392488"/>
          </a:xfrm>
          <a:noFill/>
        </p:spPr>
      </p:pic>
    </p:spTree>
    <p:extLst>
      <p:ext uri="{BB962C8B-B14F-4D97-AF65-F5344CB8AC3E}">
        <p14:creationId xmlns:p14="http://schemas.microsoft.com/office/powerpoint/2010/main" val="37986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¿CUÁNTAS ESPECIES HAY?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Es difícil saberlo. Día a día los científicos alrededor del mundo descubren nuevas especies, mientras que fenómenos como la deforestación y la contaminación causan la desaparición de muchas de ellas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9011" y="548680"/>
            <a:ext cx="5637530" cy="48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21010" y="5517232"/>
            <a:ext cx="7375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¿Estos </a:t>
            </a:r>
            <a:r>
              <a:rPr lang="es-ES" sz="3200" dirty="0"/>
              <a:t>3 pájaros son de la misma </a:t>
            </a:r>
            <a:r>
              <a:rPr lang="es-ES" sz="3200" dirty="0" smtClean="0"/>
              <a:t>especie?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406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dover.edu.ar/blogs/ciencias/wp-content/uploads/2009/05/benteveo-blog.jpg"/>
          <p:cNvPicPr>
            <a:picLocks noGrp="1"/>
          </p:cNvPicPr>
          <p:nvPr>
            <p:ph idx="1"/>
          </p:nvPr>
        </p:nvPicPr>
        <p:blipFill>
          <a:blip r:embed="rId2"/>
          <a:srcRect l="6653" t="21196" r="22182" b="15036"/>
          <a:stretch>
            <a:fillRect/>
          </a:stretch>
        </p:blipFill>
        <p:spPr bwMode="auto">
          <a:xfrm>
            <a:off x="76594" y="81069"/>
            <a:ext cx="4279382" cy="44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antpitta.com/images/photos/tyrants/Lesser-Kiskadee-paujil_02775.jpg"/>
          <p:cNvPicPr/>
          <p:nvPr/>
        </p:nvPicPr>
        <p:blipFill>
          <a:blip r:embed="rId3"/>
          <a:srcRect l="8748" t="13968" r="28396" b="18079"/>
          <a:stretch>
            <a:fillRect/>
          </a:stretch>
        </p:blipFill>
        <p:spPr bwMode="auto">
          <a:xfrm>
            <a:off x="4572000" y="276777"/>
            <a:ext cx="4492641" cy="401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142976" y="501317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¿Responde estos dos individuos son de la misma especie?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667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084168" cy="6858000"/>
          </a:xfrm>
        </p:spPr>
      </p:pic>
      <p:sp>
        <p:nvSpPr>
          <p:cNvPr id="24579" name="6 CuadroTexto"/>
          <p:cNvSpPr txBox="1">
            <a:spLocks noChangeArrowheads="1"/>
          </p:cNvSpPr>
          <p:nvPr/>
        </p:nvSpPr>
        <p:spPr bwMode="auto">
          <a:xfrm>
            <a:off x="6156176" y="476672"/>
            <a:ext cx="280831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_tradnl" sz="2400" dirty="0"/>
              <a:t>Las </a:t>
            </a:r>
            <a:r>
              <a:rPr lang="es-ES_tradnl" sz="2400" dirty="0" smtClean="0"/>
              <a:t>individuos que </a:t>
            </a:r>
            <a:r>
              <a:rPr lang="es-ES_tradnl" sz="2400" dirty="0"/>
              <a:t>pertenecen a la misma especie,  comparten  muchas características. </a:t>
            </a:r>
          </a:p>
          <a:p>
            <a:pPr algn="just" eaLnBrk="1" hangingPunct="1"/>
            <a:endParaRPr lang="es-ES_tradnl" sz="2400" b="1" dirty="0" smtClean="0">
              <a:solidFill>
                <a:srgbClr val="0000FF"/>
              </a:solidFill>
            </a:endParaRPr>
          </a:p>
          <a:p>
            <a:pPr algn="just" eaLnBrk="1" hangingPunct="1"/>
            <a:endParaRPr lang="es-ES_tradnl" sz="2400" b="1" dirty="0">
              <a:solidFill>
                <a:srgbClr val="0000FF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s-ES_tradnl" sz="2400" b="1" dirty="0" smtClean="0">
                <a:solidFill>
                  <a:srgbClr val="0000FF"/>
                </a:solidFill>
              </a:rPr>
              <a:t> Identifica </a:t>
            </a:r>
            <a:r>
              <a:rPr lang="es-ES_tradnl" sz="2400" b="1" dirty="0">
                <a:solidFill>
                  <a:srgbClr val="0000FF"/>
                </a:solidFill>
              </a:rPr>
              <a:t>cinco características que comparten las guacamayas  y dos características que las hagan diferentes</a:t>
            </a:r>
            <a:r>
              <a:rPr lang="es-ES_tradnl" sz="2400" b="1" dirty="0" smtClean="0">
                <a:solidFill>
                  <a:srgbClr val="0000FF"/>
                </a:solidFill>
              </a:rPr>
              <a:t>.</a:t>
            </a:r>
            <a:endParaRPr lang="es-ES_trad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especie y su nomenclatura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702162"/>
            <a:ext cx="8784976" cy="470912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800" dirty="0" smtClean="0">
                <a:solidFill>
                  <a:srgbClr val="990000"/>
                </a:solidFill>
              </a:rPr>
              <a:t>Nomenclatura</a:t>
            </a:r>
            <a:r>
              <a:rPr lang="es-ES" sz="2800" dirty="0" smtClean="0"/>
              <a:t> </a:t>
            </a:r>
            <a:r>
              <a:rPr lang="es-ES" sz="2800" dirty="0" smtClean="0"/>
              <a:t>es la parte de la taxonomía que se encarga de nombrar a los organismos.</a:t>
            </a:r>
          </a:p>
          <a:p>
            <a:pPr algn="just" eaLnBrk="1" hangingPunct="1">
              <a:lnSpc>
                <a:spcPct val="80000"/>
              </a:lnSpc>
            </a:pPr>
            <a:endParaRPr lang="es-ES" sz="28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s-ES" sz="2800" dirty="0" smtClean="0"/>
              <a:t>Las especies se nombran por un </a:t>
            </a:r>
            <a:r>
              <a:rPr lang="es-ES" sz="28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es-ES" sz="28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binomial </a:t>
            </a:r>
            <a:r>
              <a:rPr lang="es-MX" dirty="0" smtClean="0"/>
              <a:t>A </a:t>
            </a:r>
            <a:r>
              <a:rPr lang="es-MX" dirty="0"/>
              <a:t>cada </a:t>
            </a:r>
            <a:r>
              <a:rPr lang="es-MX" dirty="0" smtClean="0"/>
              <a:t>una </a:t>
            </a:r>
            <a:r>
              <a:rPr lang="es-MX" dirty="0"/>
              <a:t>se le da un nombre de dos palabras en latín. Ej</a:t>
            </a:r>
            <a:r>
              <a:rPr lang="es-MX" dirty="0" smtClean="0"/>
              <a:t>.: </a:t>
            </a:r>
            <a:r>
              <a:rPr lang="es-MX" sz="2800" i="1" dirty="0" smtClean="0">
                <a:solidFill>
                  <a:srgbClr val="CCFF33"/>
                </a:solidFill>
              </a:rPr>
              <a:t>Homo </a:t>
            </a:r>
            <a:r>
              <a:rPr lang="es-MX" sz="2800" i="1" dirty="0">
                <a:solidFill>
                  <a:srgbClr val="CCFF33"/>
                </a:solidFill>
              </a:rPr>
              <a:t>sapiens</a:t>
            </a:r>
            <a:r>
              <a:rPr lang="es-MX" sz="2800" dirty="0">
                <a:solidFill>
                  <a:srgbClr val="CCFF33"/>
                </a:solidFill>
              </a:rPr>
              <a:t> (ser humano).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sz="2800" i="1" dirty="0">
                <a:solidFill>
                  <a:srgbClr val="CCFF33"/>
                </a:solidFill>
              </a:rPr>
              <a:t>Zea </a:t>
            </a:r>
            <a:r>
              <a:rPr lang="es-MX" sz="2800" i="1" dirty="0" err="1">
                <a:solidFill>
                  <a:srgbClr val="CCFF33"/>
                </a:solidFill>
              </a:rPr>
              <a:t>mays</a:t>
            </a:r>
            <a:r>
              <a:rPr lang="es-MX" sz="2800" dirty="0">
                <a:solidFill>
                  <a:srgbClr val="CCFF33"/>
                </a:solidFill>
              </a:rPr>
              <a:t> (maíz).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sz="2800" dirty="0" smtClean="0">
              <a:solidFill>
                <a:srgbClr val="99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sz="2800" dirty="0" smtClean="0"/>
              <a:t>Así, en </a:t>
            </a:r>
            <a:r>
              <a:rPr lang="es-ES" sz="2800" i="1" dirty="0" smtClean="0"/>
              <a:t>Mantis religiosa</a:t>
            </a:r>
            <a:r>
              <a:rPr lang="es-ES" sz="2800" dirty="0" smtClean="0"/>
              <a:t>, </a:t>
            </a:r>
            <a:r>
              <a:rPr lang="es-ES" sz="2800" i="1" dirty="0" smtClean="0"/>
              <a:t>Mantis</a:t>
            </a:r>
            <a:r>
              <a:rPr lang="es-ES" sz="2800" dirty="0" smtClean="0"/>
              <a:t> es el nombre genérico, </a:t>
            </a:r>
            <a:r>
              <a:rPr lang="es-ES" sz="2800" i="1" dirty="0" smtClean="0"/>
              <a:t>religiosa</a:t>
            </a:r>
            <a:r>
              <a:rPr lang="es-ES" sz="2800" dirty="0" smtClean="0"/>
              <a:t> el nombre específico y el binomen </a:t>
            </a:r>
            <a:r>
              <a:rPr lang="es-ES" sz="2800" i="1" dirty="0" smtClean="0"/>
              <a:t>Mantis religiosa</a:t>
            </a:r>
            <a:r>
              <a:rPr lang="es-ES" sz="2800" dirty="0" smtClean="0"/>
              <a:t> es el "nombre científico“.</a:t>
            </a:r>
          </a:p>
        </p:txBody>
      </p:sp>
      <p:pic>
        <p:nvPicPr>
          <p:cNvPr id="90117" name="Picture 5" descr="mantis_religi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32" y="5088688"/>
            <a:ext cx="1868704" cy="186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fel_088_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810598" cy="136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QK99A1K6318831914B3_05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83" y="2768173"/>
            <a:ext cx="951982" cy="12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4340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Nomenclatura Binomial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4704"/>
            <a:ext cx="7956376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CCFF33"/>
                </a:solidFill>
              </a:rPr>
              <a:t>Reglas: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2800" dirty="0" smtClean="0"/>
              <a:t>La primera palabra indica el </a:t>
            </a:r>
            <a:r>
              <a:rPr lang="es-ES" sz="2800" dirty="0" smtClean="0">
                <a:solidFill>
                  <a:srgbClr val="00FFFF"/>
                </a:solidFill>
              </a:rPr>
              <a:t>género</a:t>
            </a:r>
            <a:r>
              <a:rPr lang="es-ES" sz="2800" dirty="0" smtClean="0"/>
              <a:t> del organismo. La primera letra va con </a:t>
            </a:r>
            <a:r>
              <a:rPr lang="es-ES" sz="2800" dirty="0" smtClean="0">
                <a:solidFill>
                  <a:srgbClr val="00FFFF"/>
                </a:solidFill>
              </a:rPr>
              <a:t>mayúscula</a:t>
            </a:r>
            <a:r>
              <a:rPr lang="es-ES" sz="2800" dirty="0" smtClean="0"/>
              <a:t>.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 sapiens)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ES" sz="2800" dirty="0" smtClean="0"/>
              <a:t>La segunda palabra es una palabra específica y descriptiva que indica la </a:t>
            </a:r>
            <a:r>
              <a:rPr lang="es-ES" sz="2800" dirty="0" smtClean="0">
                <a:solidFill>
                  <a:srgbClr val="00FFFF"/>
                </a:solidFill>
              </a:rPr>
              <a:t>especie</a:t>
            </a:r>
            <a:r>
              <a:rPr lang="es-ES" sz="2800" dirty="0" smtClean="0"/>
              <a:t> en particular.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2800" dirty="0" smtClean="0"/>
              <a:t>Se usa </a:t>
            </a:r>
            <a:r>
              <a:rPr lang="es-ES" sz="2800" dirty="0" smtClean="0">
                <a:solidFill>
                  <a:srgbClr val="00FFFF"/>
                </a:solidFill>
              </a:rPr>
              <a:t>latín</a:t>
            </a:r>
            <a:r>
              <a:rPr lang="es-ES" sz="2800" dirty="0" smtClean="0"/>
              <a:t> como idioma.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2800" dirty="0" smtClean="0"/>
              <a:t>Cuando se escribe a mano o a máquina, se subraya. Cuando se imprime, se escribe en </a:t>
            </a:r>
            <a:r>
              <a:rPr lang="es-ES" sz="2800" b="1" dirty="0" smtClean="0">
                <a:solidFill>
                  <a:srgbClr val="00FFFF"/>
                </a:solidFill>
              </a:rPr>
              <a:t>negrillas</a:t>
            </a:r>
            <a:r>
              <a:rPr lang="es-ES" sz="2800" dirty="0" smtClean="0"/>
              <a:t> o </a:t>
            </a:r>
            <a:r>
              <a:rPr lang="es-ES" sz="2800" dirty="0" smtClean="0"/>
              <a:t>(</a:t>
            </a:r>
            <a:r>
              <a:rPr lang="es-ES" sz="2800" dirty="0" smtClean="0"/>
              <a:t>cursiva).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2800" dirty="0" smtClean="0"/>
              <a:t>Se puede </a:t>
            </a:r>
            <a:r>
              <a:rPr lang="es-ES" sz="2800" dirty="0" smtClean="0">
                <a:solidFill>
                  <a:srgbClr val="00FFFF"/>
                </a:solidFill>
              </a:rPr>
              <a:t>abreviar</a:t>
            </a:r>
            <a:r>
              <a:rPr lang="es-ES" sz="2800" dirty="0" smtClean="0"/>
              <a:t>, usando la primera letra del nombre del género y el nombre de la especie.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2800" dirty="0" smtClean="0"/>
              <a:t>Si se identifica una </a:t>
            </a:r>
            <a:r>
              <a:rPr lang="es-ES" sz="2800" dirty="0" smtClean="0">
                <a:solidFill>
                  <a:srgbClr val="00FFFF"/>
                </a:solidFill>
              </a:rPr>
              <a:t>subespecie</a:t>
            </a:r>
            <a:r>
              <a:rPr lang="es-ES" sz="2800" dirty="0" smtClean="0"/>
              <a:t> o una variedad, se le añade una tercera palabra al nombre.</a:t>
            </a:r>
          </a:p>
        </p:txBody>
      </p:sp>
    </p:spTree>
    <p:extLst>
      <p:ext uri="{BB962C8B-B14F-4D97-AF65-F5344CB8AC3E}">
        <p14:creationId xmlns:p14="http://schemas.microsoft.com/office/powerpoint/2010/main" val="12860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4340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Nomenclatura Binomial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544" y="764704"/>
            <a:ext cx="79928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s-ES" sz="3200" dirty="0" smtClean="0">
                <a:solidFill>
                  <a:srgbClr val="CCFF33"/>
                </a:solidFill>
              </a:rPr>
              <a:t>Ventajas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3200" dirty="0" smtClean="0"/>
              <a:t>Los científicos de todo el mundo aceptan el latín como el lenguaje de la clasificación.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3200" dirty="0" smtClean="0"/>
              <a:t>El latín es un idioma estable que no está sujeto a cambios </a:t>
            </a:r>
            <a:r>
              <a:rPr lang="es-ES" sz="3200" b="1" dirty="0" smtClean="0">
                <a:solidFill>
                  <a:srgbClr val="0000FF"/>
                </a:solidFill>
              </a:rPr>
              <a:t>(lengua muerta).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3200" dirty="0" smtClean="0"/>
              <a:t>El sistema muestra las relaciones de especie dentro de un género en particular.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z="3200" dirty="0" smtClean="0"/>
              <a:t>La segunda palabra del nombre en latín es un </a:t>
            </a:r>
            <a:r>
              <a:rPr lang="es-ES" sz="3200" dirty="0" smtClean="0">
                <a:solidFill>
                  <a:srgbClr val="0000FF"/>
                </a:solidFill>
              </a:rPr>
              <a:t>adjetivo.</a:t>
            </a:r>
            <a:r>
              <a:rPr lang="es-ES" sz="3200" dirty="0" smtClean="0"/>
              <a:t> Este término ayuda a describir la especie.</a:t>
            </a:r>
          </a:p>
        </p:txBody>
      </p:sp>
    </p:spTree>
    <p:extLst>
      <p:ext uri="{BB962C8B-B14F-4D97-AF65-F5344CB8AC3E}">
        <p14:creationId xmlns:p14="http://schemas.microsoft.com/office/powerpoint/2010/main" val="30175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especie y su nomenclatura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731696" cy="2397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800" dirty="0" smtClean="0"/>
              <a:t>La persona que describe la especie por primera vez tiene el honor de nombrarla.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sz="2800" dirty="0" smtClean="0"/>
              <a:t>Los nombres pueden aludir a alguna </a:t>
            </a:r>
            <a:r>
              <a:rPr lang="es-ES" sz="2800" dirty="0" smtClean="0">
                <a:solidFill>
                  <a:srgbClr val="000099"/>
                </a:solidFill>
              </a:rPr>
              <a:t>característica</a:t>
            </a:r>
            <a:r>
              <a:rPr lang="es-ES" sz="2800" dirty="0" smtClean="0"/>
              <a:t> del organismo (</a:t>
            </a:r>
            <a:r>
              <a:rPr lang="es-ES" sz="2800" i="1" dirty="0" smtClean="0"/>
              <a:t>Mantis</a:t>
            </a:r>
            <a:r>
              <a:rPr lang="es-ES" sz="2800" dirty="0" smtClean="0"/>
              <a:t> </a:t>
            </a:r>
            <a:r>
              <a:rPr lang="es-ES" sz="2800" i="1" dirty="0" smtClean="0"/>
              <a:t>religiosa</a:t>
            </a:r>
            <a:r>
              <a:rPr lang="es-ES" sz="2800" dirty="0" smtClean="0"/>
              <a:t>) o de su modo de vida, o bien honrar a una </a:t>
            </a:r>
            <a:r>
              <a:rPr lang="es-ES" sz="2800" dirty="0" smtClean="0">
                <a:solidFill>
                  <a:srgbClr val="000099"/>
                </a:solidFill>
              </a:rPr>
              <a:t>persona</a:t>
            </a:r>
            <a:r>
              <a:rPr lang="es-ES" sz="2800" dirty="0" smtClean="0"/>
              <a:t>, por ejemplo a un colega, amigo o familiar, en forma latinizada; se considera de mal gusto y signo de egocentrismo que el autor se dedique la especie a sí mismo. (</a:t>
            </a:r>
            <a:r>
              <a:rPr lang="es-ES" sz="2800" i="1" dirty="0" err="1" smtClean="0"/>
              <a:t>Rhinoderma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darwinii</a:t>
            </a:r>
            <a:r>
              <a:rPr lang="es-ES" sz="2800" dirty="0" smtClean="0"/>
              <a:t>, </a:t>
            </a:r>
            <a:r>
              <a:rPr lang="es-ES" sz="2800" i="1" dirty="0" smtClean="0"/>
              <a:t>Rana</a:t>
            </a:r>
            <a:r>
              <a:rPr lang="es-ES" sz="2800" dirty="0" smtClean="0"/>
              <a:t> </a:t>
            </a:r>
            <a:r>
              <a:rPr lang="es-ES" sz="2800" i="1" dirty="0" err="1" smtClean="0"/>
              <a:t>perezi</a:t>
            </a:r>
            <a:r>
              <a:rPr lang="es-ES" sz="2800" dirty="0" smtClean="0"/>
              <a:t>).</a:t>
            </a:r>
          </a:p>
        </p:txBody>
      </p:sp>
      <p:pic>
        <p:nvPicPr>
          <p:cNvPr id="12292" name="Picture 5" descr="ANd9GcRAPFrYqPlJCslFPZBksfoAtQPoccqh4YtFCc6E6jaSPALKbPps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5844"/>
            <a:ext cx="2827015" cy="21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Rhinoderma darwin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96" y="4714642"/>
            <a:ext cx="2462708" cy="20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Nombres científicos de seres vivos…</a:t>
            </a:r>
            <a:endParaRPr lang="es-ES" sz="3200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</a:t>
            </a:r>
            <a:r>
              <a:rPr lang="es-ES" b="1" smtClean="0"/>
              <a:t>elefante africano de sabana</a:t>
            </a:r>
            <a:r>
              <a:rPr lang="es-ES" smtClean="0"/>
              <a:t> (</a:t>
            </a:r>
            <a:r>
              <a:rPr lang="es-ES" i="1" smtClean="0"/>
              <a:t>Loxodonta africana</a:t>
            </a:r>
            <a:r>
              <a:rPr lang="es-ES" smtClean="0"/>
              <a:t>) 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</p:txBody>
      </p:sp>
      <p:pic>
        <p:nvPicPr>
          <p:cNvPr id="25604" name="Picture 4" descr="elef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48244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8395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2" grpId="1"/>
      <p:bldP spid="25603" grpId="0" build="p"/>
      <p:bldP spid="25603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549275"/>
            <a:ext cx="8007350" cy="5832475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chemeClr val="folHlink"/>
                </a:solidFill>
              </a:rPr>
              <a:t>cóndor andino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smtClean="0">
                <a:solidFill>
                  <a:srgbClr val="0000FF"/>
                </a:solidFill>
              </a:rPr>
              <a:t>(</a:t>
            </a:r>
            <a:r>
              <a:rPr lang="es-ES" i="1" dirty="0" err="1" smtClean="0">
                <a:solidFill>
                  <a:srgbClr val="0000FF"/>
                </a:solidFill>
              </a:rPr>
              <a:t>Vultur</a:t>
            </a:r>
            <a:r>
              <a:rPr lang="es-ES" i="1" dirty="0" smtClean="0">
                <a:solidFill>
                  <a:srgbClr val="0000FF"/>
                </a:solidFill>
              </a:rPr>
              <a:t> </a:t>
            </a:r>
            <a:r>
              <a:rPr lang="es-ES" i="1" dirty="0" err="1" smtClean="0">
                <a:solidFill>
                  <a:srgbClr val="0000FF"/>
                </a:solidFill>
              </a:rPr>
              <a:t>gryphus</a:t>
            </a:r>
            <a:r>
              <a:rPr lang="es-ES" dirty="0" smtClean="0">
                <a:solidFill>
                  <a:srgbClr val="0000FF"/>
                </a:solidFill>
              </a:rPr>
              <a:t>) </a:t>
            </a:r>
          </a:p>
          <a:p>
            <a:pPr eaLnBrk="1" hangingPunct="1"/>
            <a:endParaRPr 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s-ES" b="1" dirty="0" smtClean="0">
              <a:solidFill>
                <a:schemeClr val="accent1"/>
              </a:solidFill>
            </a:endParaRPr>
          </a:p>
          <a:p>
            <a:pPr eaLnBrk="1" hangingPunct="1"/>
            <a:endParaRPr lang="es-ES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s-ES" b="1" dirty="0" smtClean="0">
                <a:solidFill>
                  <a:schemeClr val="folHlink"/>
                </a:solidFill>
              </a:rPr>
              <a:t>cocodrilo marino</a:t>
            </a:r>
            <a:r>
              <a:rPr lang="es-ES" dirty="0" smtClean="0">
                <a:solidFill>
                  <a:schemeClr val="accent1"/>
                </a:solidFill>
              </a:rPr>
              <a:t>  </a:t>
            </a:r>
            <a:r>
              <a:rPr lang="es-ES" dirty="0" smtClean="0">
                <a:solidFill>
                  <a:srgbClr val="0000FF"/>
                </a:solidFill>
              </a:rPr>
              <a:t>(</a:t>
            </a:r>
            <a:r>
              <a:rPr lang="es-ES" i="1" dirty="0" err="1" smtClean="0">
                <a:solidFill>
                  <a:srgbClr val="0000FF"/>
                </a:solidFill>
              </a:rPr>
              <a:t>Crocodylus</a:t>
            </a:r>
            <a:r>
              <a:rPr lang="es-ES" i="1" dirty="0" smtClean="0">
                <a:solidFill>
                  <a:srgbClr val="0000FF"/>
                </a:solidFill>
              </a:rPr>
              <a:t> </a:t>
            </a:r>
            <a:r>
              <a:rPr lang="es-ES" i="1" dirty="0" err="1" smtClean="0">
                <a:solidFill>
                  <a:srgbClr val="0000FF"/>
                </a:solidFill>
              </a:rPr>
              <a:t>porosus</a:t>
            </a:r>
            <a:r>
              <a:rPr lang="es-ES" dirty="0" smtClean="0">
                <a:solidFill>
                  <a:srgbClr val="0000FF"/>
                </a:solidFill>
              </a:rPr>
              <a:t>) </a:t>
            </a: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s-ES" dirty="0" smtClean="0">
              <a:solidFill>
                <a:schemeClr val="accent1"/>
              </a:solidFill>
            </a:endParaRPr>
          </a:p>
        </p:txBody>
      </p:sp>
      <p:pic>
        <p:nvPicPr>
          <p:cNvPr id="26628" name="Picture 4" descr="con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29527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f-colca-condor-c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412875"/>
            <a:ext cx="3635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ocodri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37433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648" y="-24358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s-EC" smtClean="0">
                <a:solidFill>
                  <a:srgbClr val="FFFF00"/>
                </a:solidFill>
              </a:rPr>
              <a:t>Taxonomía</a:t>
            </a:r>
            <a:endParaRPr lang="es-ES" smtClean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50163" cy="240664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C" sz="2600" dirty="0" smtClean="0"/>
              <a:t>Los organismos se clasifican para proveer una base precisa para nombrarlos igual en todo el mundo; ya que, los nombres comunes pueden inducir a equivocaciones. Ej.: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C" sz="2600" dirty="0" smtClean="0">
                <a:solidFill>
                  <a:srgbClr val="CCFF33"/>
                </a:solidFill>
              </a:rPr>
              <a:t>caballo de mar		         pez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C" sz="2600" dirty="0" smtClean="0">
                <a:solidFill>
                  <a:srgbClr val="CCFF33"/>
                </a:solidFill>
              </a:rPr>
              <a:t>pepino de mar		          animal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C" sz="2600" dirty="0" smtClean="0">
                <a:solidFill>
                  <a:srgbClr val="CCFF33"/>
                </a:solidFill>
              </a:rPr>
              <a:t>gusano de aro		          hongo</a:t>
            </a:r>
          </a:p>
          <a:p>
            <a:pPr lvl="1" algn="just" eaLnBrk="1" hangingPunct="1">
              <a:lnSpc>
                <a:spcPct val="90000"/>
              </a:lnSpc>
            </a:pPr>
            <a:endParaRPr lang="es-EC" sz="2600" dirty="0" smtClean="0">
              <a:solidFill>
                <a:srgbClr val="CCFF33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es-EC" sz="2600" dirty="0" smtClean="0"/>
          </a:p>
          <a:p>
            <a:pPr algn="just" eaLnBrk="1" hangingPunct="1">
              <a:lnSpc>
                <a:spcPct val="90000"/>
              </a:lnSpc>
            </a:pPr>
            <a:endParaRPr lang="es-ES" sz="2600" dirty="0" smtClean="0"/>
          </a:p>
        </p:txBody>
      </p:sp>
      <p:pic>
        <p:nvPicPr>
          <p:cNvPr id="37892" name="Picture 4" descr="jellyfi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4076700"/>
            <a:ext cx="2520950" cy="2041525"/>
          </a:xfrm>
          <a:noFill/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275856" y="251995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275855" y="2924944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275854" y="3356992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pic>
        <p:nvPicPr>
          <p:cNvPr id="37896" name="Picture 8" descr="silv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24479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sepi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9350" y="4076700"/>
            <a:ext cx="2303463" cy="2085975"/>
          </a:xfrm>
          <a:noFill/>
        </p:spPr>
      </p:pic>
    </p:spTree>
    <p:extLst>
      <p:ext uri="{BB962C8B-B14F-4D97-AF65-F5344CB8AC3E}">
        <p14:creationId xmlns:p14="http://schemas.microsoft.com/office/powerpoint/2010/main" val="763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357188"/>
            <a:ext cx="7772400" cy="1470025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chemeClr val="accent2"/>
                </a:solidFill>
              </a:rPr>
              <a:t>LA CLASIFICACIÓN DE LOS SERES VIVOS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30726" name="Picture 6" descr="maripos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71813"/>
            <a:ext cx="233203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Maiz: flor femen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00250"/>
            <a:ext cx="1717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0202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500563"/>
            <a:ext cx="166211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0202-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00250"/>
            <a:ext cx="21463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picaf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00250"/>
            <a:ext cx="15589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pediastrum-clathrat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857625"/>
            <a:ext cx="13255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mala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072063"/>
            <a:ext cx="31908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71400"/>
            <a:ext cx="7543800" cy="1295400"/>
          </a:xfrm>
        </p:spPr>
        <p:txBody>
          <a:bodyPr/>
          <a:lstStyle/>
          <a:p>
            <a:pPr eaLnBrk="1" hangingPunct="1"/>
            <a:r>
              <a:rPr lang="es-EC" sz="3500" dirty="0" smtClean="0">
                <a:solidFill>
                  <a:srgbClr val="FFFF00"/>
                </a:solidFill>
              </a:rPr>
              <a:t>¿Por qué se necesita un sistema de clasificación?</a:t>
            </a:r>
            <a:endParaRPr lang="es-ES" sz="3500" dirty="0" smtClean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052736"/>
            <a:ext cx="4038600" cy="42560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C" sz="2800" dirty="0" smtClean="0"/>
              <a:t>Se han descubierto más de un millón de especies de animales y más de 325.000 especies de plantas.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C" dirty="0" smtClean="0">
                <a:solidFill>
                  <a:srgbClr val="0000FF"/>
                </a:solidFill>
              </a:rPr>
              <a:t>La lista aumenta cada año.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C" sz="2800" dirty="0" smtClean="0"/>
              <a:t>Una de las tareas de un científico es buscar orden donde parece haber desorden.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C" dirty="0" smtClean="0">
                <a:solidFill>
                  <a:srgbClr val="0000FF"/>
                </a:solidFill>
              </a:rPr>
              <a:t>Para ello, se han desarrollado sistemas para agrupar o clasificar los organismos.</a:t>
            </a:r>
          </a:p>
        </p:txBody>
      </p:sp>
      <p:pic>
        <p:nvPicPr>
          <p:cNvPr id="35844" name="Picture 4" descr="biodiversid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33600"/>
            <a:ext cx="4357688" cy="3740150"/>
          </a:xfrm>
          <a:noFill/>
        </p:spPr>
      </p:pic>
    </p:spTree>
    <p:extLst>
      <p:ext uri="{BB962C8B-B14F-4D97-AF65-F5344CB8AC3E}">
        <p14:creationId xmlns:p14="http://schemas.microsoft.com/office/powerpoint/2010/main" val="31120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692696"/>
            <a:ext cx="8678167" cy="3600450"/>
          </a:xfrm>
        </p:spPr>
        <p:txBody>
          <a:bodyPr/>
          <a:lstStyle/>
          <a:p>
            <a:pPr eaLnBrk="1" hangingPunct="1"/>
            <a:r>
              <a:rPr lang="es-ES" b="1" i="1" dirty="0" smtClean="0">
                <a:solidFill>
                  <a:schemeClr val="tx1"/>
                </a:solidFill>
              </a:rPr>
              <a:t>La clasificación de los objetos que rodean al ser humano es una necesidad que nace con él.</a:t>
            </a:r>
          </a:p>
          <a:p>
            <a:pPr eaLnBrk="1" hangingPunct="1"/>
            <a:endParaRPr lang="es-ES" b="1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s-ES" sz="4000" b="1" i="1" dirty="0" smtClean="0">
                <a:solidFill>
                  <a:schemeClr val="tx1"/>
                </a:solidFill>
              </a:rPr>
              <a:t>¿Qué es clasificar?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s-ES" sz="2800" i="1" dirty="0" smtClean="0">
                <a:solidFill>
                  <a:schemeClr val="tx1"/>
                </a:solidFill>
              </a:rPr>
              <a:t>Es analizar un conjunto de objetos o fenómenos para establecer sus características y luego seleccionar aquellas que establezcan diferencias o semejanzas para que, sobre esta base, sea posible agruparlos en dos o más conjuntos. </a:t>
            </a:r>
          </a:p>
        </p:txBody>
      </p:sp>
      <p:pic>
        <p:nvPicPr>
          <p:cNvPr id="2052" name="Picture 4" descr="C:\Users\user\Documents\back up memoria\PROYECTO MEN\logo para presentaciones\logo del cafe y 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3731" r="28395" b="10448"/>
          <a:stretch>
            <a:fillRect/>
          </a:stretch>
        </p:blipFill>
        <p:spPr bwMode="auto">
          <a:xfrm>
            <a:off x="214313" y="5214938"/>
            <a:ext cx="67151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1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6551613"/>
          </a:xfrm>
        </p:spPr>
        <p:txBody>
          <a:bodyPr/>
          <a:lstStyle/>
          <a:p>
            <a:r>
              <a:rPr lang="es-ES_tradnl" smtClean="0"/>
              <a:t>La clasificación es una forma ordenada de comprender el mundo que nos rodea. </a:t>
            </a:r>
          </a:p>
        </p:txBody>
      </p:sp>
      <p:pic>
        <p:nvPicPr>
          <p:cNvPr id="15363" name="Picture 14" descr="http://lomasoriginaldelstudio.files.wordpress.com/2010/10/zu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08500"/>
            <a:ext cx="3527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http://www.perfilcristiano.com/wp-content/uploads/2010/12/supermerc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27352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http://t2.gstatic.com/images?q=tbn:ANd9GcRd-TBoRStquJGFKGEx-mxea2S2MjaZfhAO4SgsQYKVV0vi5N1c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974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0" descr="http://t2.gstatic.com/images?q=tbn:ANd9GcSe2YeIN6ijo32EqOgQpXchohJsf6XU50S_ag5WTSEm24D52SQ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2952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algn="just"/>
            <a:r>
              <a:rPr lang="es-ES_tradnl" dirty="0" smtClean="0"/>
              <a:t>Los científicos se basan en las características de los seres para clasificarlos, agrupan juntos a aquellos que mas se parecen, que comparten mayor número de características.</a:t>
            </a:r>
          </a:p>
          <a:p>
            <a:pPr algn="just"/>
            <a:endParaRPr lang="es-ES_tradnl" dirty="0" smtClean="0"/>
          </a:p>
          <a:p>
            <a:pPr algn="just">
              <a:buFont typeface="Arial" charset="0"/>
              <a:buNone/>
            </a:pPr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Éstos científicos se llaman </a:t>
            </a:r>
            <a:r>
              <a:rPr lang="es-ES_tradnl" b="1" dirty="0" smtClean="0"/>
              <a:t>Taxónomos </a:t>
            </a:r>
            <a:r>
              <a:rPr lang="es-ES_tradnl" dirty="0" smtClean="0"/>
              <a:t> y la ciencia que se encarga de la clasificación se llama </a:t>
            </a:r>
            <a:r>
              <a:rPr lang="es-ES_tradnl" b="1" dirty="0" smtClean="0">
                <a:solidFill>
                  <a:srgbClr val="FF0000"/>
                </a:solidFill>
              </a:rPr>
              <a:t>Taxonomía</a:t>
            </a:r>
          </a:p>
          <a:p>
            <a:pPr algn="just"/>
            <a:endParaRPr lang="es-ES_tradnl" b="1" dirty="0" smtClean="0">
              <a:solidFill>
                <a:srgbClr val="FF0000"/>
              </a:solidFill>
            </a:endParaRPr>
          </a:p>
          <a:p>
            <a:pPr algn="just"/>
            <a:endParaRPr lang="es-ES_tradnl" b="1" dirty="0" smtClean="0">
              <a:solidFill>
                <a:srgbClr val="FF0000"/>
              </a:solidFill>
            </a:endParaRPr>
          </a:p>
          <a:p>
            <a:pPr algn="just"/>
            <a:endParaRPr lang="es-ES_tradnl" b="1" dirty="0" smtClean="0">
              <a:solidFill>
                <a:srgbClr val="FF0000"/>
              </a:solidFill>
            </a:endParaRPr>
          </a:p>
          <a:p>
            <a:pPr algn="just"/>
            <a:endParaRPr lang="es-ES_tradnl" dirty="0" smtClean="0">
              <a:solidFill>
                <a:srgbClr val="FF0000"/>
              </a:solidFill>
            </a:endParaRPr>
          </a:p>
          <a:p>
            <a:pPr algn="just"/>
            <a:endParaRPr lang="es-ES_tradnl" dirty="0" smtClean="0"/>
          </a:p>
        </p:txBody>
      </p:sp>
      <p:pic>
        <p:nvPicPr>
          <p:cNvPr id="16387" name="Picture 6" descr="http://www.alejandrobarronl.comuf.com/marip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16557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http://t0.gstatic.com/images?q=tbn:ANd9GcQkcxcf67k-drBrP7T6ndnZAuHxGEjG2ytznIfvR0mIE3t1JPp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2043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http://t0.gstatic.com/images?q=tbn:ANd9GcTAw9Tncdr9HNa5nDlPrb5OOS6aSSKe7LNNJpEnyssjQGmqv5qa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26368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4" descr="data:image/jpg;base64,/9j/4AAQSkZJRgABAQAAAQABAAD/2wCEAAkGBhQSERQUExMWFRQVFBcUGBgUGBUaFRQVGBcVFBcYFRQXHCYeFxokGRQYHy8gIycpLCwsFx4xNzAqNSYrLCkBCQoKDgwOGg8PGiwkHyQpLCwsLCwsKSksLCksKSksLCwsLCwsLCwsLCksLCwsLCwsLCwsLCwsKSwsKSwsLCksLP/AABEIAL8BCQMBIgACEQEDEQH/xAAcAAACAwEBAQEAAAAAAAAAAAAFBgMEBwIBAAj/xAA/EAACAQIEBAQDBgQFAwUBAAABAhEAAwQSITEFBkFREyJhcTKBkQcUQqGx8CNSwdEVYnLh8SQzkkNTgqKyFv/EABoBAAIDAQEAAAAAAAAAAAAAAAMEAQIFAAb/xAAvEQACAgEEAQIEBgIDAQAAAAABAgADEQQSITFBIlEFE3HwYYGRocHRMuEUsfFC/9oADAMBAAIRAxEAPwDQBZr4pSavPluYzj61xc53T+asXYYpiOTRUV7EqOtJGI5y/l1NVRx1371Oz3kEARq4hxIQdaSuIcQYvIOgNFQxYa0Hx9mCTVlABlWGBkRi4VipWi1u7BpD4fxPI0E0wWeJzUEYM6O2CxciqvFsXQbA8V9aix/EMxijb+IdFMtYWyG1oj9wEVW4Za0FF7aaVTjHMMZTsplIo9hceAKD3RXAmhA4MCz8cQxisQGFUlsVJhbPepMQ4AqjcnMXPMH4y8FFIPMfHyGCrqzGAPU6DXpTbxW7Iik7EcFJuZ4kgyPlRKkyeZyiDeAXrv3t0Yg5WKnKwZZB1ysNCPUVq+Cw/lFZfw7AtYul9dSSfcmTWkcH4sHUVaxRniEOPEu3bMCqjW+1WcWxI0qraUiglBjiTsDDiReHrXhsirETXjW9KHAkYkK2BXqvlNRliK8zzU7pWF7ZDChmOTWu0ulRUd5s1EzkRmoeZFhrOlRXGg0RVIWhdxpNQ3Ai7dyzZvmuMVxKKie6FFCLmJzGqgmdmXr3Fidqr/f2qAivMtTulcmZZhUM60QDgU52eRbbbEireF+z8K07+9PtkzQ+Qxi/wfhbP0gU3YLl6BtR/hvAQg2orbwgFUxKGkjuKGIwgQUD4goIpr5jsEKSKTrynLQ3GDBsD1FriBg6Vc4fxCRHUVQ4mpDUM++ZGkUcJuWECemO9jFdRVu25Z1oLwnEhhPeiivlIPahKPBjFPU0HguH0FFrlkRSFh+dUtMikEKVALEg+fWZAGg2iid3nNCNGFSwOIJzC+IIFcW3E0lcS5xE+Uz7UW4RxEus0BlxzAqvvHTDEHrXPEMNCzSeOZDbuBfXejjcbzr8qkAHmdtXEXcViSHIPepUgiq/ELJmes1NgrbEe5/T/mpDbYLHM+bCg1Fggbbx0om9ggbVSuqZmKpmcBGO1ekCpIFBsDjZ0NEleh5IMjcRJsorwCvK4rjzIJzOMXY6iqAMGjYWRQTid9LOtxgomBmMSewG5PtVGU+JGJamRXgXUVWxpu27JulVtoBIa+csjQ6W1ljodjBrPsRz14l4Ib7+HnglF8NSsxrBzR8+9NVUORkxmutgMGaTxHHW0WGdV/1EA/Q60Bbj2HBP8UaaGFcx7wKY7PJODu4eLZ+JR/EVwzE980mday7mP7OMTYut4FwXAOhuCQB3zR60zXp1s4zLtpgOSY1XeNYe4IW8s/5pX/8AQFVruDYCRqO46/OkK1xA5/BxKG3cEDXQz66dfpV/BYi5YcQxidV6EdQQDUtoh0D+shtPkZBjXYxE1Yobib4DgqZVhII2IOo/KpPvlZxXERMl4fzKViRTHguZ0NZZfW4p9PSrHDsS2fWntxmhXec4mz4XiytRG1fBpI4Ixga0z2Xgb10eNuOxCF/BrcFUrnKiN0ofi+PC2dTRHhvMKvGtCYGdww4gLin2bW7nSlXH/ZAdSrEe9bFbxE1KSO1QGZepQ4HYmD2eSMThzoMy+lWb+FuKvmUg+1bRctIdxVa9wm23QV28mB9PYM/OnE1uFoCt8qmw9q5dGW4pR/w3NYP+W4B84Ya99NRud/lC0dcoqpc5SQbAVcXEDGJViZjmF4VdViGQgg6/sU68AQqsEUy3OCZem37+lfWcOo0iD2MflQnbdAHvMHXeHhjMVZw+EiiKoK6Cih5wIJuepVXA5jVm3hAoJ9Y+mn6zUltgDNeNc8g9p+uv9aqScThwJHecRFVAFr24ahY0PJlSZyuFGaRRJF0oerVO2OW2pdyAoiSdhJgfmQPnUgkyBzxL4FD+J8bs4cZr1xUHSd2/0qNWPsK4xmMvPhrz2FYFLcjyE3c52GQiBuJ3gq4MQJwzjHEHLs1xma4TqXJLT6z/AEp6nTluWhxQfMfuO/a00FcKmQf+5cALe6psPnPtVX7Lr33zigu32a8bVtroLmRmBVV+hedNJArMbt/Nv/tWq/YJfHi4lcvmKIc3YBjIj1JB+VOMi1odsZrQZxHP7W+KOMGRbLAlgpykiVIOYSNddPSvz8MI5NfpzmfhYuWGzToJ0gn6Vi9zgTZzlQnUjY+/6frSKal1O0ze0+gq1Cbs4xCX2ZXsRauqJ/h6yNYP02Ou5rYeJFGtZw2oBOXSdJ67jb86zzlXlYxNxWTKe5E667HaB+nanXF8M8BcxcgER8UgaiCc09zWto0K+s8EymsrqyEB6mafaHwA37P3pcyva3UwQVBk5TE6E9T8qAYv+Ilu5sWUHfX50/cxtcfCXwpUI1o+Zi6xvMkfDp+ZrPMEubCW/LqBEiR1NH1Y5VveZajsR0w2FF6xacayi/UDKdOmoNff4LXXKvEBcsKs+a35GB3jXKdO4/Q0YrzVoKuQZjvwxzM8TiSP1q3h1EzSdhmg0Wt4wgaGnDXg8QvKniaDw7GhRvV7/HelIvBcY9xoIppRLdsS7ov+pgP1NULsOIc2kiWMShu71ZwOEKbGqI5hwy/+sp/05m30Hwg0S4dxFbpi3buvpPltPHUbsAOh+lVwx5xB+o9Q1hOIsu9GcLxYHekzi/H1wgBv2r9tToGNolD/APIGKC4j7SMKfhdvmjVO1vAhlssHc121eR+orm9gyNVNYaftJZHBttK+sinDgn2r23gOYPrVzWcciWOG5js15l3r4Y3vVWxzHaugQw19RUxRW2NCIgSrCduQaq3sAG/23+tdXcORtUQxBFRKbj5lK9hShgnQ7N0nsex/I++lQ3Qy70UOJnfrp70O4ohFq5k1GRoBOq6H4T29Dt07VG0GRwZWa+SD6iPrVi1fpE5Z40tseFdfyhtC0+TcxPaY9KecHlZQykFTqCOtS6FeDJesocGTXbMiapPaq+9wKNToKVeLcdZriqoi3mIbuSN0MHdhKgbzesOJkUNaS54kLUX6kvEeLZUm2VMqHFw62cufw2OddJXzNlJEhG9JVuYOaDhnOZc17+Im7AC28eV8phhEDZT/AA1bSRUeKxJtRbtQpCBSyGRMJnFqdgSgaTOUlssZiSqcx4doB7Hb6709StattHc0l0jpX8wLx7zcuROb0xGBRjlDqSjKoCqDM6L0BH9aSPtU5OW4PvWHC5t7ij8c65h67zS/9nmPZFcbCR9abr3Ecw11HrSV+sam4qBxNnS/DRdSGJ7mJMp61f4Jxm5hbq3bTZXU/L2I7U38V5ctu5ZRE7xVO1yknY/MmnBr6iuTAH4Pfu9JGJufJvNFniGGVpXPAzrpKt1+VWF5UsM8jL6HYz8onpWPcE4Etq4Dbdrbd1Zhr8jrWg4AYsQwurcAP4wJ038yx6UTTXJYTtXP44EIdHdQOXA/X+ox4rghtDR/zn01DT+VJnPHHRYs5ril1kCBGu+hGsCdJPePSrHF+abiKQ6FWOzKcwIEa7ggE+n1pIwdu5ibufFubi5swQnyjoIA9K0f+TWgx5i1tVyrluved4zi1/HWwLgFjCxsk5rizoGYjQSJ2GtVLuI2t2wSB+ECTHoRRPH3XvXks2o1IVVOwHeR2FNvDuVrOHZmSS5EFmMmOwGgA9qQuvJ5fkzNttFQwO4ncucOvjEK/hslvKwYvAzAiQMp1+KDt0py/fSrF21FQ5azbLN7ZxM53LnJmd//AMJcbUaVT4rwM4eFdwXbZBvG0nsJ61tGOxKW7F10Cs6W3ZQdiyqSJ9NKxW3N24128czt5pPfX9+mwpygM/J6EbSvdB2Nx72lChvi1yqSNNvNGprSPsx5LLp4+Ig5gCqZQNPUkZjSVyFh0v4t3uqHIPlDAkKQdCTsOwB31Ard+F4VVsOw0nqdzp/uNK0GpPy8rD1gBsTJ/tc4xZtsljDBVZf+4yABZ6KD1I6/Sknlrmu7hryuCXAOqk/pMidexpi505bAvFsxZjLEDeO5I26n/aKAYXh4VhpSPzAi4YczWX4a7vkHifoWxjkx2FC3ED27qDMjRqDBE9jPXoRX57505cfAYlrTGVPmtt/MhJj5iINbpyUijDqAw9h06x71nv27m3nw4H/dCvO3wSI03BmappbGJ5iuqqVGKjxMvGKNHuTrD38XaS3o2cNMA5cpnMQZBHodNaWK0j7I7ItvcvsNcuRfnuabucIhYxaiprXCrNQ5rwVm3hjd858HzkBgc3xgTnHQ3SwgjVVP4RWa4LnbMYtXHtEG6wDHKpLq6oGKzITymNi0mJps5q4l4uGvWwTDIRp3/tpWK4EFbo3EHWldPYlqkiM6jTPSwDDua/Y53xKvcIYXUCXXQHJDO10rYt5x8MK6TLbK3ejFjntSf4lvyyqK9s/9xsuIkoh3UthmC66hgdt82tWyIZTB9JB2oxwbxbjwFLspV9AuhRgwMx6Ed/MRQ99bnEtd8MdF3EcTS8Li7V8TauBt9PxaGNu2m+1C+bGdMLcKzpE5d8swf1pRNl7QIaVYFWiII1vsTOhALMijfy2gJk1avcz3jZNl2zF0UZtc0QM5nfcEQZOu9UK7TkTPGmO4YikzjeI7e2v9I2/2pu5G44MrWmbUszqTtrBKg++tLeJwy77+/auUgz0jvt8qszFhHrKVdcR14pxU3Gyq2VUZSSTBAlGW6DEaQWCncIZ3JUFcJYEKQpChCiuAQGCAwrEMJ0WOiKggbD7hYuXQy6s0BiWgHKDAj19TprQq/wACa4P4rqG8Q22N60igNKypxFo+ViTAzbyN6uqEKPxlqqVXvoSUWiGlgVJ11WJ9YP61U4hhg4MkfvuaeOVuVTbTLdLPaiPBd8wtuG+JHH4CPY+lVE+72glnF2VtNcJCOkZxGkvuY/zbHtSrUMj5zzNyvWIybNvWPsdZirwbC+Gnlgnc7QKIG4Tofy/c0dtcqWLhIXFId4ygZ+sbnUwOgqpxLD27TG2guFl0Y3IHpIA1g660rajcu0cpvQkVp/1j/uD1/c11m9K+NcEUpHJ2HFOvAOc1t2DbZQex23kdO2n1pPw1gOyrIEmNdhOlEuP8q3MJlzkQ22Uk/WntI1lebEHA7iWqSq0iuzvsSfmDjNu9auRIIgbddTqZjcUAyqtoMdDsJ/uDFVr7bfua+xt05ANdK0a7je2WHMytenykAU8Sbg9i4+ItNaUnJcVmM+VVnWT10nQVoD3jQjlK0gwqFB8RYt/rkq30iPlRRlpbUWbmx7TyNzl2kT3DXE1IbdcxQMwODEP/AB68QQTIIIIPUHQihNmbd5idB3OyqRIAHtvRPB4aWFe84YMIcO4Ek5hHQkZYLRvE7Vo0NyV94xpXO6T/AGc+EoxSXCFKvn/lZ0YHXbyroPqKfsBeN1FVG8p/FIBaYjIZ0Gp1OsfWssDeBibeJez4qlcrKurTpDBdiRE+lM9/m/BAZ1xDrcESoW4saRqDHRd/UDWa2q3D1gEzRrbY2TG3i3K1sKyMFBiSQdtD8Rn9aX8NyIrn+GGjTzNqenwrG09T8gaMcI4uuJtrcBlDqAZHU6vI3BHt2NMl3mVLFrZUABlvqdtyaDbp0IywE0K9ZavprOTPuD8NTDWjMLlB33G5OvtX5+58xhxmPuvbBZZCqTtAHQ9v71pvGMZiMYrKoKWD/No9wbnMfwrtpSmMGi6KBA/f796y771o/wAF48Rmv4edQxa1ufIES8Jyw7fEQPrTrwiLFsKNAOvSvXUCo6y7tQ9ww3U2NPo6tPyg595Zu44Hr+v9qAX+X8zm6uigjMddCZ/sfpRVk6mjnLWAe+2Q6W/ibsQNCPUmYmdN6igsrYTs8TtUEKbrOhzPuC8oi5lYtdKZQ2iFM07DM2kQNxPSi3D+IWnvvhbFtkVU8zJlDZupzkyB0nUknSIqLmHiL3bq4W0vlDBGMnKAIkt/lWPcxS7wvmxcPxG4qILWHcZXa/Ku2QMA4JjLqYC9vWTWnUACQOvJ8/lMa9nZdznk9D2HgmOfNIHgF3Q5bZQgZwpbzBQrMASELMJjWAaT+I4Q22JklcxQbxoqsSpYklSWMa/hq5zFzBaVnF/HNdDkBcPh1tOuXcBwQwae5gmu8bxzD4qwttDcS8k3FTEArcZBnVspMh4ysN58kmYNOXAMDx4mcnEAYpP0j8v7GqQ8rR8h/Sav415C+1UMb3HyiNe1LDG2T5hThePNq8pHw6hvVSNhO2sGfSmfiXCPEsvctBicRaW2wIUZbY8QlwGIlyrQBI1yyQJhEOIZUDgTlIMSBmA+ISetVuP86XcY1uwgItKqItstpcYZZNwqRm2IA2AJ660Slm5B6x+8I4XarDsn9fszRuE3cWLwK+CthVyLZF1TcAJXzuyKUnKD5Rp66zS5j+I4jFcUKW0tYq3ZOYZCiqLZ3m7IIOsHUj0pc4PgbSLcumxne4nh2rJViELaNduEghACNAZJE69av8vWvuV7D+FFy7dW5bdR5vEQjMYHTVIBrrLExj38dwldVmSw4x56+nP558frGbmvgi2V8eyzIACcpYeEpALfGp3MmATvGteYPiTYiyguIWzao4KF1iZXNMHT8J2mlnlrDvheKIiS1nFW3KBwcj27iMyZ1nXKwg/6TU/FcK+CxeQqEtXpZUQkrbaYzLv5T6x7UpdUP/n/AF9I1RqCSA/g4/H8D+XAMutInuK8ius/eubn5Vk4noAZ6LxBn9Ku47j928qrccuF2ncfPc0MBryQaKhZQQD3KFVJBI6nN0SRrGsa6iKhx1454jSQPLB30mDVizbJY7aa6+1QeObd1bmWcjhveCJH0rU0oIWec+KMC/B6E0LhWGTD2ltrsJJncsdWJ9zXd3iAFd4i1VC9YpE5JyZ5Zp9iuJ6aVS/xBq9uWaiyVHMpzBGAXzivuaVYvbIVmC29MoJkyZGny/KubFyDTLgcA1we9N1vsbMtU205EQXv3rWUlSC8dR5R0UDcVbt423OS9bVywk5hCqu2Y9x7anSmfivImcSZmlDH8v3bOZYlNx6MNj+tMpcrcERtdQc4IkuK4etsf9NcdEaCQDGYid+w1On/ADRjl++LlwC82bIBlDERJ0JjqdvXWgOHxASCxkde/ooHWauMcjC6hhtgBso1kerd/pV7GYEFuh4m5o3UZQdnzNMxHMNizYdCgNzbWJAMD6xrH/FZzevjWN/0qucUWEA/OmnhfLdk4G7iHuwyghVBGrD4QeuppG531bcDgczZqSvRruOeTFcL3qSQNTXrsFE1XJ1rNAzNKShpOtMvJ+Pt2WuM7BWKjLmIEwdYO+4GgBpbQVb4Pwjxbt640Zbdh4zGFU5TBOsmW1PSFAo9BIfIierANZDdcZ+/2lB+c7mEteNaUFrpKgvrlALHMvaYn3qnxO0MW2GF9puNYd2ZWBZrrlLgHYZUZRl/y0QwvK9u/wAIc+OhNkZpUEhGUm43m0J8jkbdB2q3x3lvDjOgxFk3CiXLKeIEuJCIFyuZ0Zba6H+bQ7GtNayqYXPZ/oTFexXsJf2HH4jkiAvCFy0ltrD2r2HXKl22lsLcQqYW6pYeYmPMCYk+1L/EsGy3Ut55I3JIhXIzMM28CZ17n1pl49wzE2rYn+FbefMzKwW2Mi6kSfibQ6k6dSAOOHcNtvbS5a8MDzKFuhvEfLGZ1gkDVhqR6dKn5zL6mnHTo/oT6/8Ag/mWLNwFVAYOQILLsY0JiqV2zB31JqzhVHis2XLmdkgAgEgAgxtOuUx1Wurqz++u9RX6uIvegrYzi1AUbmOwBPpAO7dqo43grLeS5AtNImCLjFxAhUTc9wPWrmFuwY7aj19+xkVcw+INlbjrmQW/KrqV2UeZl3Egu5/KhOxRuPvx99xvSoroQfHI+o5/v2le2L6F9VvLmURmCOk5UXN5pTzESSI13FMOBxtvCt94t22xDPbNtHXO7G4jEXLUkQi6BgSJZQTtFL2CwqYNDxDELbW80tYw7EliWUhXYSSNTmk9J2JFNPLtizibMBbmTxCjrai0viKmYO6WPM4OYAZmI0GmtMJWKznz9/fUDdcbgR49s/n2ef3kOJ43eR8LcuYWxZ8LP5fFw4lCoAWyS2aQWMoBuB3qLmDCXsTisPdvm3h01RF8aGueaVJSNCZEj11imhrdu+gV1uWGcKgYlUe40ZnVQpJOiEMCBpNKP2j8wO2JXDWUYNaZGzo5B8wB0UMDMaa9/UUe0cEg8ff8Reo8gY5/X7yZZ43y9dwxHiLAIkQQRHvQotR7mrFXS1slrhQ2xlNwEQdcyiQNvX86XQrTv+/UVjWJXuwpxPQ0WWmsEjP0nRYVxlPSieC4ULohWh+x2NRWsK/jC1cIt6kSO/QEGKNXpt3qzxFNR8RFYI2mRWrTSLaKTcbt7/SNqfeCfZ9btW1uXouXd4k+GnUAD8RHc6elK+Jwv3UShLGZJO59NKfuWuLePaHqKaFgIws8wb/nMZTxC61Te1RTG2oaq3h0mVwYs68wVfsVB4Boy9movu/pUYgyJnl8kGtJ5UEoKR3wk058rNCirnkQajEanQHpQbifBVcHSjNRXKrJmW8f5SIR3E+RWZf8ukmO0gRSphmMQxidh+UVub21IIIBBBBHcdRWYfaFywLWW5ZXLaJyuqzOYnyxPwqdQabqcMNpmtV6FDKYv2j5oB8o3I/Qd6IjFkLlk5ZnLOkxE0OR8yqNJAgBdh6VNbbXXf8ASkr0Ktx1PV6K8W1+rudO3U17bMxVc3Mx02qbPlHrS+2PZzJ3vxoOlHOSFzPiELKoezl1IljBny9gP1oHg8ODJJ+XeiPLZS3fFyAC2hJ9IA6wBqfypikBSCfMz9WxdSq+JZ5O4FkwuPwyM1wuWVvIbYTNbIXV9TIYGY/vXfA+X8MLNmbRa9etsCb1tnIAOUBgSIEaAkgQs7VDjce2Exz3YB8W4GK20ZjDrHmxFxhbtzlGqzpMGKYsW5bwcRay3rYfO5FyFQg/GSWylUE6wTAHpWpvyPv9ZhmsqeOM8/t1EfmHiIsObYKXJKlrbqUs3UtXDkS2kTbIZdQIBk6tvUOGw6XicRgi5WS1/Cn47LHUvaAgMgk6CNvlR3nNRfRbtiFZALwuPoqIM5LhD8OskSCzMZgEgn7hTWMWil7lu9cClRctN93xA/hsxz28wDknSZg7kRNDUAqVMOSQwYfxB3MHLhseHeQsbDhX13t3Xy5s8wVQ77aRHWqRWDr27iBPWOvyrSLFsZArTdUiDC2zKGQQUQw2UCCFGpKgA0ic68vtgEF2zDWGJHhuTmtFgdF/mUAnQ6ijNQFwVMVa02cN9+YEYnOMokkgAdWYmAuvrpWg4jgdtMLbtZGuZLguZQJF+6TnYXNgFaDqSAIG8BSE5Jw9k37jXnUXEVTaD5fDTMNxJ8z5tO4A9TTdhuIWLhgYq3cJJGRWVgASIhUGaYB1JMSdTEi1Qrwd3P8AH+5B3jGIq43hDoty6tu3iMa5fxb9yPAwkBZUZ9BlDCAROhPofOQPBuS921h1FvUv4QtgE6AlgDbOx/lOu00vfaRzWt1has32dQWW4pVlGZXYgEGA2pIkDXKtScjKq4a7fuvlUuVQQBLohuBjp5lmFgjc0O0kDcBC0lWbZnsdx14hxm5ZuG5dtgjNkw9u2FfOTlHjyJZBDZdDsYpV4tjy3EZuWbDFQJUqGOigOrkagHcGTBG+pFLeP5yuYjENIzo1ybajRrcaKbL7oYjTqAAdhR24JueK5LXIAJbfuY3jtvQLSyj1eRGNOq2H0+Dg/wCvvMY+IceTET4toKQsI6kl16w2wZfTpQOaqeKSant6b0jbl+WmvSq1+lOpbweJKupnrRrmi1IR9M0SD39+9A8Ema4oHemjmkBbaA9BTOiB5md8V2nAhFsEt60lzo6K/wD5KD/Wp+W3FtslCuXsdGDsqx1CfkSSB9CK8XFZHzA9a44VuJ5dWUGPHEcJIkUIIiinCOLpdSJqLHYUTpUuMjIhHweRKEV7krtVivaXMXMRb1trYk7Ud5axwPWiPHeEA2zA6Uh8Kt37GJyhSUPXt70bHiDHtNettpXziaqYAnIJq2jVTEoZUuCKC8zcMOIw1y2phiAQfUEGPSdqP4lapGpTgzg5XzMgfg16zM2iSOxBn5A7aVWvmTl+Fzqc0iAN9Py96fOYsC7/AADWo+G8vO65boDKdw3vO+4pg2g/5CaNOrZTnqJKLlG4Hz1/5rvB2GuBimoG7fhHt3NMn2gcFw9nCWvCsqjNeGZhJJAVtCSSYkjT0qd8ELPDwVABKyY7nYfIVwqr2l5qp8QusIUGLGFQgNJr4nWvs8gdv1r2JrKLEnJnqErCriScexdzEWbVtVnwirKPw+UMToPi0A36saWrHNl6xaC+Kxu+TIJ8lm2skHJszmZ10Ag7xDP94ZRlB01/MZT/APUkfOhVzg9lkCQIUkiNDJ9ev+1aGnuGMPMXV6Zgc1cff0nnDOZ7d4sLnkuXLgLRMXWhllye2fT113oFeFzA4iQNZOUmYZCCCND1Bg1Hj+AOhm2GZYGvUH5e1VcdjrjqiXN7cgEg5oPQnrTiIu7KHIPYmdda+zbYMMOiP3z/AGJqvJvNmJx9m+ouW7d20uYBbYGZSjCQST+NR06ike7zLib9v/qGFwscwa4JITKylVX4QpzTIE6CqfJnErtm+WtGP4bK2kypjSPeKvrgp6aRp6dI9tKHcyoSIzoqWuX5n1H198z7iOJIFq4jsCGDAiRDrqD2kGYq79nfFVw+OtkwFdWtnUACfhMn1EfOoWw02hbJkKxOp11E71AeFgMpBiD/AFmqtao/OHTSswIwODgwDx5AMTe8wb+IxkbSTmMT6mPlV/CNfuYQWlQZMx8xaDvJEdpM1U5mtBcVegaFs0ds4Dx8s0VNy/xQr/DylgTMjcfLtTL5asMOejMmnC3shJAORxC/BuFeCstBc7mAY9AavFzPpXj3P39a7Q6VmsxY5M9DXWta7V6nYHarNhCYqPAqWYCNKb8Nw63bWeu+tSKmfqCs1K199yXl/l9Vi4T8jE/I0G5w4jnbLuJC6dZIFfcW5jYDKpiNNP6UPw3C7lzJeuiFVswUg5mI+EkHYTr6x2p4YRcmef1FuMkmRXMZdVzE5enoPlUv+MnrVu5Bqhi8ICNKRzk8zH3A9wjwzmLIwg6TTY/Ny5NW1rKL2GZTImpLOKJ0NF2ccQoYgemaPZ5pVjE1e/xpe4rNMx3rr7038xoW2CNh8ibxesgihg4WmaYohcfSqZvRTUMZOwCiK5tPQrG48zAqbB3iaXsIzxBlCTCOIM1WSxVm0k1OLYoWYQUyg+DXc1WAhtBpUnEsXEx0pZTj5DkAkrIPqB1E1da2bOIZayQdvOJ9z5az4fTZWFyO5GlV8Nb8Th/eJ9/3tVfiuOLNlJJS4CPN+GevtVPlPjeS5ctP8I0Hqx0H5U6tZFeDHKkarax8xbz6x20qcPlE/SjfHOWirG4mo3igL233KmN6yHqIOJ6+nUI6bsyG7cP1qNW3qW8pj4TG/wC/pVUmJphVwAIsXDZMnDx86HcXthrTQgLRvpIHcGrrv0Ig/v8ApFRA6R3q49DZg2X5lfPmK3CsZ4VzMdjoe8GPzrTF5Tvsi3Lai6jItwMpGxAIGVjM61mnFsMEuGJg6ido9Pzpy5K+098LYOHuAFFBFtyCWSfwwPiEmR9KdtqSwbyD14mTptXbpm+SCO/PU7x/Dbts2yywrajY5vaPeKaOUeVc7eNeWFtkMquN2icxB/CAfnPpSzxLn1sa4GUKtvzhtc5OimdYAnX6UM4tz3iS95CRLqLbMuZcwCsslAYLEOf7UNaMFT3jxDPrSwcZA3e3P6fWLd1DevtBJzXCMx6gkwT8hR3hOA8LNI80xPpVbhHLGJyDEG262QwEkESYOoXsNp21o0EmPWrahz/iIPRVLy79zyy01dwuBJNd4TAACTvVkXAKFXUezGL9WANqSdFFsyN65xnEyRH0qvexQ9zVDEGTv++tNBQOplMxbkyfh9g4i8qSoUMpfM2UkTLKpjUkfrWhXeGItuFUDqdSZPudaUOVLSqy3JO869e8desU1Yji4JCKQJEkt0Ajp60C5WY8dRW9GJwvPvFTGeViKrh6scz4Yhs4mD+lL9nHkNBpUJ7RFqfIhdwDUQwYma6XUTXniEV2SILLLK+PaBpQr721GLoDVD91Wriz3hRYPIm4X72lDbt6aku3NKpPUu+eocKezPUUE1aR4qpZWrGWg7c9yDbjgSZ+J5anw+ILilTmfAXgoe2Zg7d6JcCxTZBm0MbVbbiULswl3HgjbU0nYiyVuEgaGZA6A9xRzinFQGymR2PQ0Gu4tQzA/iAPed9Pzp3Tg7cmaOjSwAkDsT3DDxGyZZI9f6H9KBccwWX+Koy5LmVt9NqPC26MCk+ZZGYagjWhHHMdmc6Zc4h9viXqPeKOxwJpFAQEBnOH5sICodQdNT+HqfpNWP8AH7dxtVAkx8p6UBspaY5TEgkTsZO4kdK+PBriljbGZNSNQW6SI+ehFDG1jgRUo6n3h7E41GzQBBYj5KAP1zUIuYdSzdqEWMWy5VaZiSD3Ykn9aum/ox7gn8q7aMygsYT18CAdOw/SobuAOkd/6VPexXmb6fkKjGNiNfxf0obVKTGF1liDAgzG8PVmTxZCDQkDUHQ6x0iR6TTziPs9wL2jet22IFgv/CckG4onJ4XxT8xvSq2IBHedxVzhPE3w3msiIIYiXynfdQdd9q7Yw/xyfw6k/OWw5YAec4zB2L4UMO1wC0EKC3JBYyHXMR5jrBBG34aaeWuGt95Rxky5mzDw82ZTlClhH+sZgdMg+a/jcW11QjgIE2AmXEsWLAdTmgTXQ4ufDCS+kMCpG0zrPcAfMA1BRigHn6wwB+YTg4xjgfxxHXnDmdGHhW2nzHMRMaGI9d57RFJa3Rv61UHCSkld23LNIzfEIAAnerV7BsqlmUqJnqVM9Pf0o23ySMxawMoGAQJJcxkVA2IJqzw7AeMCxOVBAlhBcnooNdPgkWQ4ZgAZMmNNfhG1W2+8rXQ9nIlEyfr3r6ehBiYq7gjkVFZcqSD1JOusdxrRu3hkxQAZFMLMqYbXQjoYjvVlwTJOnb76lLl9P4Vs6/ADr7wAB7AH50WwtnPcDsDlB7xoNgPnX2FwgtoDJCzCiNAOknp6CruDxIzMwIjQbaSO1dggHEs6moELzJeLYLxE2jt3pHxPDsjQa0QYgMDBBPWKS+ZmytWYp9UxQxzgygMQF0rk4kUMvYmqTcR1pgJuligPcN+MK98agwxJr772aGaoA088TabyvNWLNiBrXzvrXU6UECS7lzzPCsH0qQa1Q8ZiYA+tXbQMVwMhht4ljICsEzS7xUusZVMA7iZH/NGASGrplmjq4HYharAjZIzFLHWM8HMSARMkypHcGvRgiWXYxrp1Hp/aruItBbhJYy0aQI0EbjXpUVnCsQx6IpMgwQC0Zh310g+ulaHQ4npa7GRMp1iTY3FZbcEEZYKnb3E0qYnCZ3mQFZ4BjqYmRvtTPiLbkWVbzMQD0glmIGmw2qRuGFHRj8M5TB82cMVf5SBrPU7UNs5yeoLL1EWcYMVLvB0BySM6ie2YawwP5H5UU4fgmC69PyH7NEuNMLVxXWSRK5TqCDuDPTQfSq1vEs5GQBRKlgCcpExpMkV0YpssKFsdeYI514bAS7A/lJG5O4n/AMopcfYj/LFPmMw/jW7tsgatuCfKREET7UsYXhDFmYgFUnr8XynTTXrU99xK2hvmADzBVzDXMguC25QgCVViCYAI0EGr45avlFfJAlTDQCNjqOmnSmzhmEL22I2/h5RtAOeSCPaI9KlvF7coBnJaNW3MmNTqN6ruwIT/AIioMsc48RTv8uXAgZfNJMjaCADudNZ9NqtYXhwEregFlPlB22iG/mkUXTEsSCBuswYgiCQT9fyqbDs13N5AVDQDoNCo0PeDNdu8e8k0pWwJHfXOYrcVwwOYqAozZok6jSIPpNeq1tWtSNCsHfRhuZplxfBg4dbQnMmhJ+Bu5nce1KhwZVsp6Pl32IjX9KqwIORGlJdzsbAxDBtWwEZAWQkBgQZWBBg9dpq/isN4uXIwOdZCxqsb9a9wuGt+CigkuSQ3SWkadoqR4wh2DsFLdtWIkT7VYcDJlanAQOTyM8SthMEA4Z2yqD5u2b4R7bmp8Tw/e5ByCSToAVA6Ft56RXfDbS37Uldc7MR2aSBr1gdfWqmKDq0OSVWJBMyJEfrXZ4zLb2dWsU4/CR4rAZ7WcoQYGVFIOVSdS0de/wDtXXDLfhNlJJkjUTBA1ievaKYr6rctoqgCSDMbD09darY3hRRFIhhPhltpdBqwU7CSQNelTyeBEkaywfKUzriLNcSMpGmix0oRftEW4Gg01/WB1NF8QLhYrJjwwQoI3yySzHoNPeobNtnkgT0A9t99qKDGa7WCbcDgyJMW1m0PKonvOnqfSgXHrmcDXN67fl0o5fwxynOgLAtJLSNNYEelDLvB2ujxSwS3G51P/itK21KDkDmZGtqUDIHJP4RTxGFmqAwOtMOJVQYVs4jeCPyNVWShA7ZkfMI4lNMHXv3OrBFeVO6WFhn/2Q=="/>
          <p:cNvSpPr>
            <a:spLocks noChangeAspect="1" noChangeArrowheads="1"/>
          </p:cNvSpPr>
          <p:nvPr/>
        </p:nvSpPr>
        <p:spPr bwMode="auto">
          <a:xfrm>
            <a:off x="134938" y="-698500"/>
            <a:ext cx="2000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16391" name="Picture 6" descr="http://www.irun.org/turismo/images/lu12-f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18065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Sin título-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7779" r="4584" b="9999"/>
          <a:stretch/>
        </p:blipFill>
        <p:spPr bwMode="auto">
          <a:xfrm>
            <a:off x="35496" y="620688"/>
            <a:ext cx="90748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7504" y="188640"/>
            <a:ext cx="6472708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7F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ES" sz="2400" b="1" dirty="0">
                <a:latin typeface="Comic Sans MS" pitchFamily="66" charset="0"/>
                <a:sym typeface="Wingdings" pitchFamily="2" charset="2"/>
              </a:rPr>
              <a:t>DEFINICIÓN:</a:t>
            </a:r>
          </a:p>
          <a:p>
            <a:pPr algn="just"/>
            <a:r>
              <a:rPr lang="es-ES" sz="2000" b="1" i="1" dirty="0">
                <a:latin typeface="Comic Sans MS" pitchFamily="66" charset="0"/>
                <a:sym typeface="Wingdings" pitchFamily="2" charset="2"/>
              </a:rPr>
              <a:t>Es la ciencia que estudia la </a:t>
            </a:r>
            <a:r>
              <a:rPr lang="es-ES" sz="2000" b="1" i="1" dirty="0">
                <a:solidFill>
                  <a:srgbClr val="800000"/>
                </a:solidFill>
                <a:latin typeface="Comic Sans MS" pitchFamily="66" charset="0"/>
                <a:sym typeface="Wingdings" pitchFamily="2" charset="2"/>
              </a:rPr>
              <a:t>diversidad de los seres</a:t>
            </a:r>
            <a:r>
              <a:rPr lang="es-ES" sz="2000" b="1" i="1" dirty="0">
                <a:latin typeface="Comic Sans MS" pitchFamily="66" charset="0"/>
                <a:sym typeface="Wingdings" pitchFamily="2" charset="2"/>
              </a:rPr>
              <a:t> vivos y realiza una </a:t>
            </a:r>
            <a:r>
              <a:rPr lang="es-ES" sz="2000" b="1" i="1" dirty="0">
                <a:solidFill>
                  <a:srgbClr val="800000"/>
                </a:solidFill>
                <a:latin typeface="Comic Sans MS" pitchFamily="66" charset="0"/>
                <a:sym typeface="Wingdings" pitchFamily="2" charset="2"/>
              </a:rPr>
              <a:t>interpretación evolutiva</a:t>
            </a:r>
            <a:r>
              <a:rPr lang="es-ES" sz="2000" b="1" i="1" dirty="0">
                <a:latin typeface="Comic Sans MS" pitchFamily="66" charset="0"/>
                <a:sym typeface="Wingdings" pitchFamily="2" charset="2"/>
              </a:rPr>
              <a:t> de las relaciones existentes entre los animales para </a:t>
            </a:r>
            <a:r>
              <a:rPr lang="es-ES" sz="2000" b="1" i="1" dirty="0">
                <a:solidFill>
                  <a:srgbClr val="800000"/>
                </a:solidFill>
                <a:latin typeface="Comic Sans MS" pitchFamily="66" charset="0"/>
                <a:sym typeface="Wingdings" pitchFamily="2" charset="2"/>
              </a:rPr>
              <a:t>reconstruir la filogenia.</a:t>
            </a:r>
          </a:p>
          <a:p>
            <a:pPr algn="just"/>
            <a:r>
              <a:rPr lang="es-ES" sz="2400" dirty="0">
                <a:solidFill>
                  <a:srgbClr val="800000"/>
                </a:solidFill>
                <a:sym typeface="Wingdings" pitchFamily="2" charset="2"/>
              </a:rPr>
              <a:t> </a:t>
            </a:r>
            <a:r>
              <a:rPr lang="es-ES" sz="2400" b="1" dirty="0">
                <a:solidFill>
                  <a:srgbClr val="8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588224" y="620688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SISTEMÁTICA</a:t>
            </a:r>
            <a:endParaRPr lang="es-A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15637" r="13235" b="9635"/>
          <a:stretch/>
        </p:blipFill>
        <p:spPr bwMode="auto">
          <a:xfrm>
            <a:off x="107504" y="1988182"/>
            <a:ext cx="8856984" cy="48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169168" y="2276872"/>
            <a:ext cx="8579296" cy="489654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s-ES_tradnl" sz="2600" dirty="0" smtClean="0">
                <a:solidFill>
                  <a:schemeClr val="folHlink"/>
                </a:solidFill>
              </a:rPr>
              <a:t>Clasificación de un animal, </a:t>
            </a:r>
            <a:r>
              <a:rPr lang="es-ES_tradnl" sz="2600" b="1" dirty="0" smtClean="0">
                <a:solidFill>
                  <a:schemeClr val="folHlink"/>
                </a:solidFill>
              </a:rPr>
              <a:t>PERRO</a:t>
            </a:r>
            <a:r>
              <a:rPr lang="es-ES_tradnl" sz="2600" dirty="0" smtClean="0">
                <a:solidFill>
                  <a:srgbClr val="0000FF"/>
                </a:solidFill>
              </a:rPr>
              <a:t>: Los perros pueden ser clasificados de muchas formas, pero la fundamental, es la que separa las razas en base a su función. una de las diferentes razas, pueden ser ubicadas en alguna de las siguientes categorías: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600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sz="2600" dirty="0" smtClean="0">
                <a:solidFill>
                  <a:srgbClr val="0000FF"/>
                </a:solidFill>
              </a:rPr>
              <a:t> </a:t>
            </a:r>
            <a:r>
              <a:rPr lang="es-ES_tradnl" sz="2600" b="1" u="sng" dirty="0" smtClean="0">
                <a:solidFill>
                  <a:srgbClr val="0000FF"/>
                </a:solidFill>
              </a:rPr>
              <a:t>Perros de Compañía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sz="2600" b="1" u="sng" dirty="0" smtClean="0">
                <a:solidFill>
                  <a:schemeClr val="folHlink"/>
                </a:solidFill>
              </a:rPr>
              <a:t>Perros de Muestra</a:t>
            </a:r>
            <a:r>
              <a:rPr lang="es-ES" sz="2600" b="1" dirty="0" smtClean="0">
                <a:solidFill>
                  <a:schemeClr val="folHlink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sz="2600" b="1" u="sng" dirty="0" smtClean="0">
                <a:solidFill>
                  <a:schemeClr val="folHlink"/>
                </a:solidFill>
              </a:rPr>
              <a:t>Perros de Pastor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sz="2600" b="1" u="sng" dirty="0" smtClean="0">
                <a:solidFill>
                  <a:schemeClr val="folHlink"/>
                </a:solidFill>
              </a:rPr>
              <a:t>Perros de Caza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sz="2600" b="1" dirty="0" smtClean="0">
                <a:solidFill>
                  <a:schemeClr val="folHlink"/>
                </a:solidFill>
              </a:rPr>
              <a:t> </a:t>
            </a:r>
            <a:r>
              <a:rPr lang="es-ES_tradnl" sz="2600" b="1" u="sng" dirty="0" smtClean="0">
                <a:solidFill>
                  <a:schemeClr val="folHlink"/>
                </a:solidFill>
              </a:rPr>
              <a:t>Terrier</a:t>
            </a:r>
            <a:endParaRPr lang="es-ES_tradnl" sz="2600" b="1" dirty="0" smtClean="0">
              <a:solidFill>
                <a:schemeClr val="folHlink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sz="2600" b="1" u="sng" dirty="0" smtClean="0">
                <a:solidFill>
                  <a:schemeClr val="folHlink"/>
                </a:solidFill>
              </a:rPr>
              <a:t>Perros de Trabajo</a:t>
            </a:r>
            <a:r>
              <a:rPr lang="es-ES_tradnl" sz="2600" u="sng" dirty="0" smtClean="0">
                <a:solidFill>
                  <a:schemeClr val="folHlink"/>
                </a:solidFill>
              </a:rPr>
              <a:t>         </a:t>
            </a:r>
            <a:endParaRPr lang="es-ES_tradnl" sz="2600" dirty="0" smtClean="0">
              <a:solidFill>
                <a:schemeClr val="folHlink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es-ES_tradnl" sz="2600" b="1" dirty="0" smtClean="0">
              <a:solidFill>
                <a:schemeClr val="folHlink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600" dirty="0" smtClean="0">
              <a:solidFill>
                <a:schemeClr val="folHlink"/>
              </a:solidFill>
            </a:endParaRPr>
          </a:p>
        </p:txBody>
      </p:sp>
      <p:pic>
        <p:nvPicPr>
          <p:cNvPr id="5" name="Picture 43" descr="sara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"/>
          <a:stretch>
            <a:fillRect/>
          </a:stretch>
        </p:blipFill>
        <p:spPr bwMode="auto">
          <a:xfrm>
            <a:off x="3779912" y="4652615"/>
            <a:ext cx="28178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 descr="pastor-al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3717032"/>
            <a:ext cx="280511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26042" r="20000" b="15225"/>
          <a:stretch/>
        </p:blipFill>
        <p:spPr bwMode="auto">
          <a:xfrm>
            <a:off x="467544" y="67072"/>
            <a:ext cx="846363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476250"/>
            <a:ext cx="8007350" cy="48244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err="1" smtClean="0">
                <a:solidFill>
                  <a:schemeClr val="folHlink"/>
                </a:solidFill>
              </a:rPr>
              <a:t>Clasificación</a:t>
            </a:r>
            <a:r>
              <a:rPr lang="en-US" dirty="0" smtClean="0">
                <a:solidFill>
                  <a:schemeClr val="folHlink"/>
                </a:solidFill>
              </a:rPr>
              <a:t> de un vegetal, </a:t>
            </a:r>
            <a:r>
              <a:rPr lang="en-US" b="1" dirty="0" err="1" smtClean="0">
                <a:solidFill>
                  <a:schemeClr val="folHlink"/>
                </a:solidFill>
              </a:rPr>
              <a:t>algas</a:t>
            </a:r>
            <a:r>
              <a:rPr lang="en-US" sz="2000" dirty="0" smtClean="0">
                <a:solidFill>
                  <a:schemeClr val="folHlink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s-ES_tradnl" sz="2400" dirty="0" smtClean="0">
                <a:solidFill>
                  <a:srgbClr val="0000FF"/>
                </a:solidFill>
              </a:rPr>
              <a:t>Plantas pertenecientes a la división de las talofitas. La clasificación de las algas se basa en sus diferentes características, tales como flagelos, composición química de las reservas nutritivas y pigmentos que poseen.</a:t>
            </a:r>
            <a:r>
              <a:rPr lang="es-ES_tradnl" sz="2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s-ES_tradnl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chemeClr val="folHlink"/>
                </a:solidFill>
              </a:rPr>
              <a:t>cianofíceas (algas azules)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err="1" smtClean="0">
                <a:solidFill>
                  <a:schemeClr val="folHlink"/>
                </a:solidFill>
              </a:rPr>
              <a:t>euglenofíceas</a:t>
            </a:r>
            <a:r>
              <a:rPr lang="es-ES_tradnl" sz="2000" b="1" dirty="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chemeClr val="folHlink"/>
                </a:solidFill>
              </a:rPr>
              <a:t>clorofíceas (algas verdes)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chemeClr val="folHlink"/>
                </a:solidFill>
              </a:rPr>
              <a:t>crisofíceas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err="1" smtClean="0">
                <a:solidFill>
                  <a:schemeClr val="folHlink"/>
                </a:solidFill>
              </a:rPr>
              <a:t>pirrofíceas</a:t>
            </a:r>
            <a:r>
              <a:rPr lang="es-ES_tradnl" sz="2000" b="1" dirty="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chemeClr val="folHlink"/>
                </a:solidFill>
              </a:rPr>
              <a:t>feofíceas (algas pardas)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000" b="1" dirty="0" smtClean="0">
                <a:solidFill>
                  <a:schemeClr val="folHlink"/>
                </a:solidFill>
              </a:rPr>
              <a:t>rodofíceas (algas rojas</a:t>
            </a:r>
            <a:r>
              <a:rPr lang="es-ES_tradnl" sz="2000" dirty="0" smtClean="0"/>
              <a:t>)</a:t>
            </a:r>
            <a:r>
              <a:rPr lang="es-ES_tradnl" sz="2800" dirty="0" smtClean="0"/>
              <a:t> </a:t>
            </a:r>
            <a:endParaRPr lang="es-ES" sz="2800" dirty="0" smtClean="0"/>
          </a:p>
        </p:txBody>
      </p:sp>
      <p:pic>
        <p:nvPicPr>
          <p:cNvPr id="22532" name="Picture 4" descr="fu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21605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Alga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3317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1" grpI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CuadroTexto"/>
          <p:cNvSpPr txBox="1">
            <a:spLocks noChangeArrowheads="1"/>
          </p:cNvSpPr>
          <p:nvPr/>
        </p:nvSpPr>
        <p:spPr bwMode="auto">
          <a:xfrm>
            <a:off x="179512" y="1383154"/>
            <a:ext cx="597681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_tradnl" sz="2400" dirty="0"/>
              <a:t>Los científicos  clasifican los seres vivos en </a:t>
            </a:r>
            <a:r>
              <a:rPr lang="es-ES_tradn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categorías taxonómicas</a:t>
            </a:r>
            <a:r>
              <a:rPr lang="es-ES_tradnl" sz="3200" b="1" dirty="0"/>
              <a:t>: </a:t>
            </a:r>
            <a:r>
              <a:rPr lang="es-ES_tradnl" sz="2400" dirty="0"/>
              <a:t>Que son grupos que se les asigna un rango y  siguen un orden jerárquico formando una especie de pirámide  en la que las categorías inferiores contienen a las categorías superiores.</a:t>
            </a:r>
          </a:p>
          <a:p>
            <a:pPr algn="just" eaLnBrk="1" hangingPunct="1"/>
            <a:endParaRPr lang="es-ES_tradnl" sz="2400" dirty="0"/>
          </a:p>
          <a:p>
            <a:pPr algn="just" eaLnBrk="1" hangingPunct="1"/>
            <a:r>
              <a:rPr lang="es-ES_tradnl" sz="2400" dirty="0" smtClean="0"/>
              <a:t>A </a:t>
            </a:r>
            <a:r>
              <a:rPr lang="es-ES_tradnl" sz="2400" dirty="0"/>
              <a:t>partir de la especie se forman otras categorías hasta el </a:t>
            </a:r>
            <a:r>
              <a:rPr lang="es-ES_tradnl" sz="2400" b="1" dirty="0"/>
              <a:t>REINO </a:t>
            </a:r>
            <a:r>
              <a:rPr lang="es-ES_tradnl" sz="2400" dirty="0"/>
              <a:t> y estos los </a:t>
            </a:r>
            <a:r>
              <a:rPr lang="es-ES_tradnl" sz="2400" b="1" dirty="0"/>
              <a:t>DOMINIOS.</a:t>
            </a:r>
            <a:endParaRPr lang="es-ES_tradnl" b="1" dirty="0"/>
          </a:p>
        </p:txBody>
      </p:sp>
      <p:pic>
        <p:nvPicPr>
          <p:cNvPr id="22531" name="Picture 7" descr="http://lh6.ggpht.com/_h0bwC01JIc8/TVnh2rACO-I/AAAAAAAAA8M/5Sdg5KUl0PI/clasificacion%20cientifica%20jerarquia%20taxonomia%5B5%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549275"/>
            <a:ext cx="22113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 smtClean="0"/>
              <a:t>Historia de la taxonomía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3528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rgbClr val="800000"/>
                </a:solidFill>
              </a:rPr>
              <a:t>Haeckel</a:t>
            </a:r>
            <a:r>
              <a:rPr lang="es-ES" sz="2800" dirty="0" smtClean="0"/>
              <a:t>: Propone un reino aparte para los organismos unicelulares (procariotas y eucariotas): Reino </a:t>
            </a:r>
            <a:r>
              <a:rPr lang="es-ES" sz="2800" dirty="0" smtClean="0">
                <a:solidFill>
                  <a:srgbClr val="000099"/>
                </a:solidFill>
              </a:rPr>
              <a:t>protista</a:t>
            </a:r>
            <a:r>
              <a:rPr lang="es-ES" sz="28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rgbClr val="800000"/>
                </a:solidFill>
              </a:rPr>
              <a:t>Whittaker</a:t>
            </a:r>
            <a:r>
              <a:rPr lang="es-ES" sz="2800" dirty="0" smtClean="0"/>
              <a:t>: Cinco reinos: </a:t>
            </a:r>
            <a:r>
              <a:rPr lang="es-ES" sz="2800" dirty="0" smtClean="0">
                <a:solidFill>
                  <a:srgbClr val="000099"/>
                </a:solidFill>
              </a:rPr>
              <a:t>Animal</a:t>
            </a:r>
            <a:r>
              <a:rPr lang="es-ES" sz="2800" dirty="0" smtClean="0"/>
              <a:t>, </a:t>
            </a:r>
            <a:r>
              <a:rPr lang="es-ES" sz="2800" dirty="0" smtClean="0">
                <a:solidFill>
                  <a:srgbClr val="000099"/>
                </a:solidFill>
              </a:rPr>
              <a:t>vegetal</a:t>
            </a:r>
            <a:r>
              <a:rPr lang="es-ES" sz="2800" dirty="0" smtClean="0"/>
              <a:t>, </a:t>
            </a:r>
            <a:r>
              <a:rPr lang="es-ES" sz="2800" dirty="0" smtClean="0">
                <a:solidFill>
                  <a:srgbClr val="000099"/>
                </a:solidFill>
              </a:rPr>
              <a:t>hongos</a:t>
            </a:r>
            <a:r>
              <a:rPr lang="es-ES" sz="2800" dirty="0" smtClean="0"/>
              <a:t>, </a:t>
            </a:r>
            <a:r>
              <a:rPr lang="es-ES" sz="2800" dirty="0" smtClean="0">
                <a:solidFill>
                  <a:srgbClr val="000099"/>
                </a:solidFill>
              </a:rPr>
              <a:t>protista</a:t>
            </a:r>
            <a:r>
              <a:rPr lang="es-ES" sz="2800" dirty="0" smtClean="0"/>
              <a:t> (protozoos) y </a:t>
            </a:r>
            <a:r>
              <a:rPr lang="es-ES" sz="2800" dirty="0" smtClean="0">
                <a:solidFill>
                  <a:srgbClr val="000099"/>
                </a:solidFill>
              </a:rPr>
              <a:t>mónera</a:t>
            </a:r>
            <a:r>
              <a:rPr lang="es-ES" sz="2800" dirty="0" smtClean="0"/>
              <a:t> (bacterias)</a:t>
            </a:r>
          </a:p>
          <a:p>
            <a:pPr algn="just" eaLnBrk="1" hangingPunct="1">
              <a:lnSpc>
                <a:spcPct val="80000"/>
              </a:lnSpc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rgbClr val="800000"/>
                </a:solidFill>
              </a:rPr>
              <a:t>Margulis y Schwartz</a:t>
            </a:r>
            <a:r>
              <a:rPr lang="es-ES" sz="2800" dirty="0" smtClean="0"/>
              <a:t>: Reino </a:t>
            </a:r>
            <a:r>
              <a:rPr lang="es-ES" sz="2800" dirty="0" smtClean="0">
                <a:solidFill>
                  <a:srgbClr val="000099"/>
                </a:solidFill>
              </a:rPr>
              <a:t>protoctista</a:t>
            </a:r>
            <a:r>
              <a:rPr lang="es-ES" sz="2800" dirty="0" smtClean="0"/>
              <a:t>: incluye protistas, algas y hongos primitivos.</a:t>
            </a:r>
          </a:p>
          <a:p>
            <a:pPr algn="just" eaLnBrk="1" hangingPunct="1">
              <a:lnSpc>
                <a:spcPct val="80000"/>
              </a:lnSpc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rgbClr val="800000"/>
                </a:solidFill>
              </a:rPr>
              <a:t>Woese</a:t>
            </a:r>
            <a:r>
              <a:rPr lang="es-ES" sz="2800" dirty="0" smtClean="0"/>
              <a:t>: Descubre diferencias entre dos grupos de bacterias. Propone tres dominios: Archaea (Arqueobacterias), Bacteria (Eubacterias) y Eukarya (Eucariotas)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211960" cy="4525963"/>
          </a:xfrm>
        </p:spPr>
        <p:txBody>
          <a:bodyPr/>
          <a:lstStyle/>
          <a:p>
            <a:r>
              <a:rPr lang="es-ES_tradnl" sz="2800" dirty="0" smtClean="0">
                <a:hlinkClick r:id="rId2" tooltip="Reino (biología)"/>
              </a:rPr>
              <a:t>Reino</a:t>
            </a:r>
            <a:r>
              <a:rPr lang="es-ES_tradnl" sz="2800" dirty="0" smtClean="0"/>
              <a:t>: </a:t>
            </a:r>
            <a:r>
              <a:rPr lang="es-ES_tradnl" sz="2800" dirty="0" smtClean="0">
                <a:hlinkClick r:id="rId3" tooltip="Animalia"/>
              </a:rPr>
              <a:t>Animalia</a:t>
            </a:r>
            <a:endParaRPr lang="es-ES_tradnl" sz="2800" dirty="0" smtClean="0"/>
          </a:p>
          <a:p>
            <a:r>
              <a:rPr lang="es-ES_tradnl" sz="2800" dirty="0" smtClean="0"/>
              <a:t> </a:t>
            </a:r>
            <a:r>
              <a:rPr lang="es-ES_tradnl" sz="2800" dirty="0" smtClean="0">
                <a:hlinkClick r:id="rId4" tooltip="Filo"/>
              </a:rPr>
              <a:t>Filo</a:t>
            </a:r>
            <a:r>
              <a:rPr lang="es-ES_tradnl" sz="2800" dirty="0" smtClean="0"/>
              <a:t>: </a:t>
            </a:r>
            <a:r>
              <a:rPr lang="es-ES_tradnl" sz="2800" dirty="0" err="1" smtClean="0">
                <a:hlinkClick r:id="rId5" tooltip="Chordata"/>
              </a:rPr>
              <a:t>Chordata</a:t>
            </a:r>
            <a:r>
              <a:rPr lang="es-ES_tradnl" sz="2800" dirty="0" smtClean="0"/>
              <a:t> </a:t>
            </a:r>
          </a:p>
          <a:p>
            <a:r>
              <a:rPr lang="es-ES_tradnl" sz="2800" dirty="0" smtClean="0"/>
              <a:t>Subfilo: </a:t>
            </a:r>
            <a:r>
              <a:rPr lang="es-ES_tradnl" sz="2800" dirty="0" err="1" smtClean="0">
                <a:hlinkClick r:id="rId6" tooltip="Vertebrata"/>
              </a:rPr>
              <a:t>Vertebrata</a:t>
            </a:r>
            <a:r>
              <a:rPr lang="es-ES_tradnl" sz="2800" dirty="0" smtClean="0"/>
              <a:t> </a:t>
            </a:r>
          </a:p>
          <a:p>
            <a:r>
              <a:rPr lang="es-ES_tradnl" sz="2800" dirty="0" smtClean="0">
                <a:hlinkClick r:id="rId7" tooltip="Clase (biología)"/>
              </a:rPr>
              <a:t>Clase</a:t>
            </a:r>
            <a:r>
              <a:rPr lang="es-ES_tradnl" sz="2800" dirty="0" smtClean="0"/>
              <a:t>: </a:t>
            </a:r>
            <a:r>
              <a:rPr lang="es-ES_tradnl" sz="2800" dirty="0" err="1" smtClean="0">
                <a:hlinkClick r:id="rId8" tooltip="Mammalia"/>
              </a:rPr>
              <a:t>Mammalia</a:t>
            </a:r>
            <a:r>
              <a:rPr lang="es-ES_tradnl" sz="2800" dirty="0" smtClean="0"/>
              <a:t> </a:t>
            </a:r>
          </a:p>
          <a:p>
            <a:r>
              <a:rPr lang="es-ES_tradnl" sz="2800" dirty="0" smtClean="0">
                <a:hlinkClick r:id="rId9" tooltip="Orden (biología)"/>
              </a:rPr>
              <a:t>Orden</a:t>
            </a:r>
            <a:r>
              <a:rPr lang="es-ES_tradnl" sz="2800" dirty="0" smtClean="0"/>
              <a:t>: </a:t>
            </a:r>
            <a:r>
              <a:rPr lang="es-ES_tradnl" sz="2800" dirty="0" err="1" smtClean="0">
                <a:hlinkClick r:id="rId10" tooltip="Carnivora"/>
              </a:rPr>
              <a:t>Carnivora</a:t>
            </a:r>
            <a:r>
              <a:rPr lang="es-ES_tradnl" sz="2800" dirty="0" smtClean="0"/>
              <a:t> </a:t>
            </a:r>
          </a:p>
          <a:p>
            <a:r>
              <a:rPr lang="es-ES_tradnl" sz="2800" dirty="0" smtClean="0">
                <a:hlinkClick r:id="rId11" tooltip="Familia (biología)"/>
              </a:rPr>
              <a:t>Familia</a:t>
            </a:r>
            <a:r>
              <a:rPr lang="es-ES_tradnl" sz="2800" dirty="0" smtClean="0"/>
              <a:t>: </a:t>
            </a:r>
            <a:r>
              <a:rPr lang="es-ES_tradnl" sz="2800" dirty="0" err="1" smtClean="0">
                <a:hlinkClick r:id="rId12" tooltip="Felidae"/>
              </a:rPr>
              <a:t>Felidae</a:t>
            </a:r>
            <a:r>
              <a:rPr lang="es-ES_tradnl" sz="2800" dirty="0" smtClean="0"/>
              <a:t> </a:t>
            </a:r>
          </a:p>
          <a:p>
            <a:r>
              <a:rPr lang="es-ES_tradnl" sz="2800" dirty="0" smtClean="0">
                <a:hlinkClick r:id="rId13" tooltip="Género (biología)"/>
              </a:rPr>
              <a:t>Género</a:t>
            </a:r>
            <a:r>
              <a:rPr lang="es-ES_tradnl" sz="2800" dirty="0" smtClean="0"/>
              <a:t>: </a:t>
            </a:r>
            <a:r>
              <a:rPr lang="es-ES_tradnl" sz="2800" i="1" dirty="0" err="1" smtClean="0">
                <a:hlinkClick r:id="rId14" tooltip="Panthera"/>
              </a:rPr>
              <a:t>Panthera</a:t>
            </a:r>
            <a:r>
              <a:rPr lang="es-ES_tradnl" sz="2800" dirty="0" smtClean="0"/>
              <a:t> </a:t>
            </a:r>
          </a:p>
          <a:p>
            <a:r>
              <a:rPr lang="es-ES_tradnl" sz="2800" dirty="0" smtClean="0">
                <a:hlinkClick r:id="rId15" tooltip="Especie"/>
              </a:rPr>
              <a:t>Especie</a:t>
            </a:r>
            <a:r>
              <a:rPr lang="es-ES_tradnl" sz="2800" dirty="0" smtClean="0"/>
              <a:t>: </a:t>
            </a:r>
            <a:r>
              <a:rPr lang="es-ES_tradnl" sz="2800" b="1" i="1" dirty="0" err="1" smtClean="0"/>
              <a:t>Panthera</a:t>
            </a:r>
            <a:r>
              <a:rPr lang="es-ES_tradnl" sz="2800" b="1" i="1" dirty="0" smtClean="0"/>
              <a:t> leo</a:t>
            </a:r>
            <a:endParaRPr lang="es-ES_tradnl" sz="2800" dirty="0" smtClean="0"/>
          </a:p>
        </p:txBody>
      </p:sp>
      <p:sp>
        <p:nvSpPr>
          <p:cNvPr id="26629" name="6 CuadroTexto"/>
          <p:cNvSpPr txBox="1">
            <a:spLocks noChangeArrowheads="1"/>
          </p:cNvSpPr>
          <p:nvPr/>
        </p:nvSpPr>
        <p:spPr bwMode="auto">
          <a:xfrm>
            <a:off x="4211960" y="0"/>
            <a:ext cx="493204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3200" dirty="0">
                <a:hlinkClick r:id="rId2" tooltip="Reino (biología)"/>
              </a:rPr>
              <a:t>Reino</a:t>
            </a:r>
            <a:r>
              <a:rPr lang="es-ES_tradnl" sz="3200" dirty="0"/>
              <a:t>: </a:t>
            </a:r>
            <a:r>
              <a:rPr lang="es-ES_tradnl" sz="3200" dirty="0">
                <a:hlinkClick r:id="rId3" tooltip="Animalia"/>
              </a:rPr>
              <a:t>Animalia</a:t>
            </a:r>
            <a:r>
              <a:rPr lang="es-ES_tradnl" sz="3200" dirty="0"/>
              <a:t> </a:t>
            </a:r>
          </a:p>
          <a:p>
            <a:pPr eaLnBrk="1" hangingPunct="1"/>
            <a:r>
              <a:rPr lang="es-ES_tradnl" sz="3200" dirty="0">
                <a:hlinkClick r:id="rId4" tooltip="Filo"/>
              </a:rPr>
              <a:t>Filo</a:t>
            </a:r>
            <a:r>
              <a:rPr lang="es-ES_tradnl" sz="3200" dirty="0"/>
              <a:t>: </a:t>
            </a:r>
            <a:r>
              <a:rPr lang="es-ES_tradnl" sz="3200" dirty="0" err="1">
                <a:hlinkClick r:id="rId5" tooltip="Chordata"/>
              </a:rPr>
              <a:t>Chordata</a:t>
            </a:r>
            <a:r>
              <a:rPr lang="es-ES_tradnl" sz="3200" dirty="0"/>
              <a:t> </a:t>
            </a:r>
          </a:p>
          <a:p>
            <a:pPr eaLnBrk="1" hangingPunct="1"/>
            <a:r>
              <a:rPr lang="es-ES_tradnl" sz="3200" dirty="0"/>
              <a:t>Subfilo: </a:t>
            </a:r>
            <a:r>
              <a:rPr lang="es-ES_tradnl" sz="3200" dirty="0" err="1">
                <a:hlinkClick r:id="rId6" tooltip="Vertebrata"/>
              </a:rPr>
              <a:t>Vertebrata</a:t>
            </a:r>
            <a:r>
              <a:rPr lang="es-ES_tradnl" sz="3200" dirty="0"/>
              <a:t> </a:t>
            </a:r>
          </a:p>
          <a:p>
            <a:pPr eaLnBrk="1" hangingPunct="1"/>
            <a:r>
              <a:rPr lang="es-ES_tradnl" sz="3200" dirty="0">
                <a:hlinkClick r:id="rId7" tooltip="Clase (biología)"/>
              </a:rPr>
              <a:t>Clase</a:t>
            </a:r>
            <a:r>
              <a:rPr lang="es-ES_tradnl" sz="3200" dirty="0"/>
              <a:t>: </a:t>
            </a:r>
            <a:r>
              <a:rPr lang="es-ES_tradnl" sz="3200" dirty="0" err="1">
                <a:hlinkClick r:id="rId8" tooltip="Mammalia"/>
              </a:rPr>
              <a:t>Mammalia</a:t>
            </a:r>
            <a:r>
              <a:rPr lang="es-ES_tradnl" sz="3200" dirty="0"/>
              <a:t> </a:t>
            </a:r>
          </a:p>
          <a:p>
            <a:pPr eaLnBrk="1" hangingPunct="1"/>
            <a:r>
              <a:rPr lang="es-ES_tradnl" sz="3200" dirty="0">
                <a:hlinkClick r:id="rId9" tooltip="Orden (biología)"/>
              </a:rPr>
              <a:t>Orden</a:t>
            </a:r>
            <a:r>
              <a:rPr lang="es-ES_tradnl" sz="3200" dirty="0"/>
              <a:t>: </a:t>
            </a:r>
            <a:r>
              <a:rPr lang="es-ES_tradnl" sz="3200" dirty="0" err="1">
                <a:hlinkClick r:id="rId10" tooltip="Carnivora"/>
              </a:rPr>
              <a:t>Carnivora</a:t>
            </a:r>
            <a:r>
              <a:rPr lang="es-ES_tradnl" sz="3200" dirty="0"/>
              <a:t> </a:t>
            </a:r>
          </a:p>
          <a:p>
            <a:pPr eaLnBrk="1" hangingPunct="1"/>
            <a:r>
              <a:rPr lang="es-ES_tradnl" sz="3200" dirty="0">
                <a:hlinkClick r:id="rId11" tooltip="Familia (biología)"/>
              </a:rPr>
              <a:t>Familia</a:t>
            </a:r>
            <a:r>
              <a:rPr lang="es-ES_tradnl" sz="3200" dirty="0"/>
              <a:t>: </a:t>
            </a:r>
            <a:r>
              <a:rPr lang="es-ES_tradnl" sz="3200" dirty="0" err="1">
                <a:hlinkClick r:id="rId12" tooltip="Felidae"/>
              </a:rPr>
              <a:t>Felidae</a:t>
            </a:r>
            <a:r>
              <a:rPr lang="es-ES_tradnl" sz="3200" dirty="0"/>
              <a:t> </a:t>
            </a:r>
          </a:p>
          <a:p>
            <a:pPr eaLnBrk="1" hangingPunct="1"/>
            <a:r>
              <a:rPr lang="es-ES_tradnl" sz="3200" dirty="0">
                <a:hlinkClick r:id="rId13" tooltip="Género (biología)"/>
              </a:rPr>
              <a:t>Género</a:t>
            </a:r>
            <a:r>
              <a:rPr lang="es-ES_tradnl" sz="3200" dirty="0"/>
              <a:t>: </a:t>
            </a:r>
            <a:r>
              <a:rPr lang="es-ES_tradnl" sz="3200" i="1" dirty="0" err="1">
                <a:hlinkClick r:id="rId14" tooltip="Panthera"/>
              </a:rPr>
              <a:t>Panthera</a:t>
            </a:r>
            <a:r>
              <a:rPr lang="es-ES_tradnl" sz="3200" dirty="0"/>
              <a:t> </a:t>
            </a:r>
          </a:p>
          <a:p>
            <a:pPr eaLnBrk="1" hangingPunct="1"/>
            <a:r>
              <a:rPr lang="es-ES_tradnl" sz="3200" dirty="0">
                <a:hlinkClick r:id="rId15" tooltip="Especie"/>
              </a:rPr>
              <a:t>Especie</a:t>
            </a:r>
            <a:r>
              <a:rPr lang="es-ES_tradnl" sz="3200" dirty="0"/>
              <a:t>: </a:t>
            </a:r>
            <a:r>
              <a:rPr lang="es-ES_tradnl" sz="3200" b="1" i="1" dirty="0" err="1"/>
              <a:t>Panthera</a:t>
            </a:r>
            <a:r>
              <a:rPr lang="es-ES_tradnl" sz="3200" b="1" i="1" dirty="0"/>
              <a:t> </a:t>
            </a:r>
            <a:r>
              <a:rPr lang="es-ES_tradnl" sz="3200" b="1" i="1" dirty="0" err="1"/>
              <a:t>tigris</a:t>
            </a:r>
            <a:endParaRPr lang="es-ES_tradnl" sz="3200" dirty="0"/>
          </a:p>
        </p:txBody>
      </p:sp>
      <p:pic>
        <p:nvPicPr>
          <p:cNvPr id="5122" name="Picture 2" descr="https://encrypted-tbn2.gstatic.com/images?q=tbn:ANd9GcTypRT-KqAskYjmFDgOZNHGUH8RMwueVVxM9Z0yiiUz0ERHC8f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0" y="4261339"/>
            <a:ext cx="3835027" cy="25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MSEBUUExMWFRUWGBwYGRgYGB0fHhkbHhwcHhkbGCAZICYeHhsjGRocHy8gJCcqLCwsHR8xNTAqNScrLCkBCQoKDgwOGg8PGi8kHyQ0LCwsLCwsLCwsLCwsLCwsLDAsLCwsLywsLCwsKiwsLCwsLCwsLCwsLCwsLCwsLCwsLP/AABEIALcBEwMBIgACEQEDEQH/xAAbAAACAgMBAAAAAAAAAAAAAAAEBQMGAAECB//EAD8QAAIBAgQDBgMHAgQGAwEAAAECEQMhAAQSMQVBUQYTImFxgTKRoRQjQlKxwfBi0QczQ+FygpKisvEVJNIW/8QAGgEAAwEBAQEAAAAAAAAAAAAAAgMEAQAFBv/EADERAAICAQMCBAQGAgMBAAAAAAECABEDEiExBEETIlFhMnGhwRSRsdHh8AWBQlLxI//aAAwDAQACEQMRAD8A8xzFOtVc0xIYecRjWS4bXV4Zmgf1H6YtwyrIe8VQxNicD5rURq+nTHmePewqeeOpPAqZmM592FkiPrhDnsx4sHZtYF8I6plhpJjngsOMDeNwpe8hdNTAwYwTQoFjPywwoaVUyL4lylRLhog7HDWyHsIZf0kFGi4PhZhPnhd2h4JXytRlrKVZgKgv+Enf54sfCH7vM02ZZUOCR1E7D2x6RxKqmaragtJxA0uBfuyfErAi69QcarUC03GfNPBBV8IvH854nTg+YqrKUqjjqqGPLYeWPXuJdieH5VxUp0SXqeJFrVaaJP5aSvqZj7EDqNsa4Zm+8YjTSJcnu+6rIrnTZqdIVZ1fmF0mQeYws9X/ANRLRh954vQ4dUeoKaodZMadj7zti3N/hxmBRNUVEdlXVoBM6QJMTvj0ftJwxCA1Ok4rFFDVKoioFI2YbhjEXN9O55pch2qejmCKjzTpRCIIAmIB1AMWkxefUi+GY8xyHiqici6eJ5tSpM1y0zb2xaeGcCpFVY1jMW8sJBmE792dToLMQFsF1GYHkJwyyHEqYJkeGbCb43LfaSvfaPz3KnxG8RiHLUsu1QBGeTjeVzWVaSy3AmDzwVku1FNIK5Zbc8Egpa+8ACQ8eyDQyouwGkz03xPksqYDRHhGoefXGs/xtqzyo7ueWAzXqTHiMcxjaJmkbRxSzIDW95wtzOVqu5JcAcsdPUCKGKMR++IXz5e/ctGM0km53AjHJdmtS6qtUxNtOGlSgIRaZJCiPFvhVkuKeGyFAORxtu0uk2AJwagnmYZPXzjAGYEeWA85nKNVQGaCOYxPT4qxFSoUBtZYwDluJpctliOhAwtl3I+8JdtxDMnwGm5Gmo1xO2H+W4P9yaRqEA3nngfg9Um5WALDrhoSFk3wWLGGsmc7niVt+A01cqahJ82xMopUQukqG3lr4n4xlKDjWysSOhvjeTy2WrN4kbwrYTgChJo3OuMuCOp1s3dvJFwL+uDqnFUMCQRMRgPItlqGrTTc6hFzywPVFIJqVIIPXlja0DjaZdwzNVKRMCBYyQNrb4r5zkKV71n1EBSBideNqnw0z8t8c5fjAZwNAQXO15wnloVERl//AD5KFmrhfLmccZWiEdpabLv6Y4TixHxaSs3xHV4mod3EaZUCbja8YqKgURF3O63FJY3GMwvq9ogpjT8hbGYlL7yQsLi+rmwAJ+URiv52u2sgC2Ca+aLCSZPU74jWmGkzfEWNQt7QEKr5jF1RGe22ABwl0YmbYsavG+4wFXzUtipchqhKk6huFG0WmgYm+NU6ltBWScPWKFI54CWgdUgYYG2ozVyhr7QehxFabgOpJG2PWuyXDWGXpQgmodTr+NtQL8yPhQQJ/ERNlM+W5bg4q1BN5O3649TzeRB71HVT97VKhrB1IC6eey1Ft6kQQMY1EA9u8qwVe3MYdq8vOYUIbaBI7un4F8UKHs+ogCxJAHI6gMLuAcMSpUqpUCHR4glSilQbwT4uXwmAFkE84bAuRpOXYKCVps1NT+dQ50mNhCkC3TlthVxivUWoaS6g9bTSV5IFMF1LMwFz4ViP7YkD6uovav2npFSMVS99oyamZoBKWkqzUqnerpWpS0hn7om7aCoYe/nhQvBYzhptD1Ep60LKPvqMkFWt8aNHsRhVk8olDMUtRJOvu6fiJkuTrbSWOlDSDAgdRMkSAODPVp5rhdJtUpTzBLA3KmoyxztABjFGRfEJZeIgOFADQPtf2LpTqpSiubLHhVj58gTt52tim5jsZnKEF6FS5sImfQLJx7F2xp0ySPw1EDTEQb3HuJ8jhbRzHf5bu686lsSLEEbOp5MBeRb54jTqcmEaX3/WpUenTL5l2nlnDeGuajam7sgbPI/XDZqGgWdT5DF9FT7TQNDNQ7I3dsxAJuDoqJNwZiY3k4ovEOyLLSp1aTTTeRP5XEyrfKQeY88ehi6gMDq2/SQZunZdxvCeHKzQSAsHngqo7CQHTCrK8JqKup21DmAb47HcjbWThwJbiTAVzGOUy7PY1JHPBX2NkGkVJnGuG6RTJUEdZwQ7kpAPO9r++MUsXAJiXJDbRbme8iJGkc8BDL3uy36Yb5iie5YnYfX0wj+0rIIgkcsPJayBDUAi4TUJU6TVIw84dkIQFm1A3GFFDO0qjgPSMm04fq1go2XYDCGsmjDBENo1PywMbzWeZFJLRgFvLEefyusaWMeHkcCaQekwkDmB1e0TXEoR1jDLs5nldqi6l1FfDAxXjw+mosjnqf74YZLJLR01lZgDbbG6l2YTQQRtHppOD1xNTTUrKy2Kn/bCt+0Yix1HzXEo4+gjX4ZEg4YzWKggQIUGAChd7bXxG1SpQYjux8ibY22ZFSsAtb4j4QP3wxqZGpyqyR1wjw65P0havaD8PzZemzNSC+KxjlgqjniQdVOaa+I+H++JsytRB4SNMX9cCvnqpEF1vaJF8dp2uxBYxBnuJVO8bQ4CzYQLDGYV8TzLrWdQgscZjQm08/Sx7D6Q0ZdWJvidXRLKAfPFdyGcqkzGDvvgCywVO99sSPiKmiYsqfhLCTV8u5MxbywH3fivgls9UIgG3M4xK4jffDVVtgZoyFRtFtTMLrF8MxnCEsPfEWX4bTJ1EwcS5quqrAYH+eV8U0p2ijkDEAXcsPZzIU30VHaL8sWWrxSaoC12ANPTpnws6N4tUg30MGGxPUwRibshltOWRgEII/FY/vgDh+XpirX1+AVSdMtp+A3ZbmABI1ERyI65XlIHeezhGgCNOGq3cqSCLTI8+mK9xTMipWld6Ym8AghhA+U4L7X5WirU+7zf2YZl4qhakg6gSalIbAkiDsvim15i4jwOhTRKdNiKayxZn1NUZol6jMjaidIEDkBGJvwencGeh+KEBzmbbvCUr1adXxAoi0zuB3ZUMIEySGkQARYyMRdkuNB6wDwWydApMzDMxLDVF7BQSecnrgjiHDixpCkxFEAKXUAmI+EGJG9hIMRaMccROXy1M08sNRqWJ3PmHYbHnBvigDSKkjeYwninGhXrZan8S90oc7Xlmg8wZgESdjgjR43M79PSP1xWeEpOaRTch5J8kUz5/E30xZazgEkc9vLHldSLa563TmlqcMTrsJkD6YCyWYC5UqNlzMkEWtVAIPlpOG6UIEneMVp6gLOAd8xJA8ipPyjA4Tf0jMg+8NrcNqM7tQh0FU09J+JTuB5yDY9RGBqx7todYPSOfOcS8PzRpis/I1w4vuVIiOtxi48X4nTqUqaVEDu5geGTOkmQOkgA+R5b4qfM3wj8/wDU87L0epTpNSo1KjOfCoVf0xEogmYII9/WMWjM9l0FIVU1KwUFqWqQLSwB3tfedsA8PylQq1WnS71TqRYvG4JjfeCDhODK7EF2FfeeUem6nGwDC/lvElPOSYnw7RGBqqUmBOgBgbYMSm9M6aqweciCOm+MbN04YOp2kEDny9sOydXrvHjX2uTtmItRFbUXKhhAg4kGc01AjHS3I4jzXGwaYRQAxucA0eHoxLvVMqBA5g4Tp0AF+3FDeKVSKJ2jjifed0SreI29BzxDlc4Qmn4nFp64GzeZJADyCBf9sdcHY6pMAKJODAbICG3jbZ+YRmc+dWk+Hb54aZbi+qFMaY3IG+EHEVL6wSL3mf0wRwumYJPS3S3XyxTpCAgGPJ0A0Yz4zmqtOrNKkpUgEW588CCvVq6jVoCVHhtzw14ggakqU6gV0N4mIxxwzhdaSe9UeEwSefl543JkCi6j1YVcC7NUiax1oBoEzHPlh24vfAlOuyyKjatIgEGeZt774mRpILEYJW1CzOGQHnaCZqlV5OV5XwhoOr1AhJsT4iLyL4uObHhBPX53wq4urd4SqDTpJJA2PkcL1oH0j+InIFYbc+srWc4gWcnSPnjMAEkmdJHlbGYpCyfQPb8v5keczrAAKu+J0q6aYhcB1X5m5/TC2rxp9WlRY88cAGIqCvTlxSiMM1xJzCqQJ3wNTzY7yCYAxx3FxIvgTiOXAF8PAEqx4k+EQ7MZ9qqnu6kRy64iyPEKupUKzqIGrCyllGI8KsfQH9sWzh+XX7oISXkSCNrfS+BqgajnVFpSLnsfDOF0WytMlipUCb7+Xviif4g8V0Du6JgsF7xhzUGVpjon4iOcjzm08GqNIDsF0iQp/GYtbFX7d16b1Q2hRK+K0Gel7kwOWE6gDxN1gRpwzK8LrUEMqlVQA0wGYkfEJvBBtG2FXG+CZAgJRq/eUwWgGzL0PIE72xWmzlOqTTJI0FQACAokC17mSI3GA8pVrUMz3i3aZvswJuCOhm4wYJOx2mqD3lsyPaZl+JHuIAAkkHkI3G1jhrwfg5l69SFqMJtsV5EjaY3/AH3w8yKUqlKnXRQiVBMW8J5qfQ4X8R+9VctScB67aRG60xJqsP8AlEDzOFAdoQb0ivshke8FXMsNIBaksiAYYmow6DUYjyMdA0y2XLNqPw7+3L++GHF6Xc0EoL4VFiBPwL/ewnzwuXNwpYz5Y87qDbbT1en+GzJeIZ0QeQUTisZeiVWmx3Ysx9Wv+hwTnXLAIbd40eg5/TGcQcRE/CCf0wOMaRXrHHeZl01LTE71Cxj1LX+mGvC6hau1QyQkog6fmPubYW5OrceQMe8YMo09KqB6nzPP644nmbUccX4oVy9U/wBDfOMddj8/oytIGxImd9zN8VrtFnNVLuhcvAtuJP8AacHVD3QpqpsWCDe1vL0wJx//AD0+pv8AKdq81xxkuLTWzFR7pTLSOR1BVgzy8Ex1OIeOUaAzFBu6U0qj93UWLAn4WXSQV9vlis5TN6clVZolqkn/AKxa/viwZ4rVfSP9N0qb78x+hxrJpbbjcfQfcxZVcg8wg/FOAZOmwq0kGhkc/EZJQg+EsTfSG3B298bq9iFFVKhrqoraRTJWJJWQrAWUxzvfC/h+YOY4XVpC7qz6ROx1FhHzjDDiPEWzHD6b0vE9Lu3ANyGSJEHnF8EVPwk9ypPt2k79LhyWSvaCZns61Sq1Ehe+30N4TpHQnwsD6i2Az2KzCMupAQx+DXDsBchdtRjmpMYb5/jq1qNDPKCHouO80/lmHHoJkeRwy7SOa9AVKTRUpEVaTDy5ehGBVzjIA2vY+x/biLH+PxUav85SKfZ6tUaotJWcITYQXiba0+IfKJxK9GugU1bU1tGxjYqR5bx5YsC9o0ZsvxBRpb/Lrgc12Y+ZVoPp6YM4zmVo8QoVwR3dc93VBgqTHhJG17fLD/EJNEev5jkfzEP/AI9SNm/piLh3EpGptKrGw5+nMmDhuaaxpRkOpZg7raDMnf5YPpUKf25qDBSrp3tFoujD4lPVZ5G4GxGIEoUQabOWTvyyaiAwp1VYqQSblSdtojnhb03Hz+/2+n5yH/H5U3U3FbcFNJDNXxtEbQLxDT15RtgnJKi6jqVbGddyPKeZm04m412aqzp06/CxXQbm4nTNyQbwLx74UZ3XSpXBFVt5GmDF7G8+2FtryEH1++38SPKmVW8wqTcay790tSmfETAB59QI5z6emA6uSzSJraw+GJvfa3r+uB/tKpD6mcgf5fJTsSOWJKubq1UmXUhiQjW5235CQR1xUlgAAbRZaxUQNwSqTOqPI7++N4JqVqknUvi3M855++MxV4jen6Q/FeV+tSAOlX1r1xFlsioYEC03ODkyKyFM6uQAN8dsGA0qknnPIDfBHIOFjrNaf4hQzdKf8oORzt++I6nGY2ooP55DDPI9l8w0EZd4I35fXBi9gswzSacDoSMDjygAD09p2JFXZgfrKxV47XiwQD0P98Sdm1L1SznznFypdh6reDTTEDYkfWBOD8h2K7lpd0iDIHPyEwMMOcsKIMYKvyrUTZqjXqsGFQKqAEOT1/Xa/rivdq3eu4ZCGIswQz4gN053gW3vi4cU4NQqJUZ6wQAAIgIv12tvjzPtCyrKhgwmfhAI+WBxnUYSK1zKttUUKjMQC5O0jpHn9cH0KrvRmmNUHZrlbfhO/tthdkWqV6YGoyDpWCZ9LYsfAuGPRpVGqqyFY8JEhpO/lbHZTpU+sNm0jfmXjsbmHbJNQZF7wDwA28RFyT7TI/fFh7JdhqWT1OAHqt8TxsPyr0GFHYaoHqkKIVkJnzWDG+wi3ri48W4sMvRBC66jnRSpjd3Ow9OZPITgcRLpO6dtS2ZT+0jNUzBSfCkFz/4IPM/E3lHXCavdlUfyMWnOcJNKkAxDVGlqjD8Tt8R9OQ8gMVEZsKj1hzlafnBgfNpPyx57DzGezjPlgbMO+Ztwg0DzY3b5C2F2ezlm+X7YJ1eGOQ5zueZ+eEeactU0jmfoP98MUWYVyx8OclRfDPJVJvNj+g/fCalU0UyfQD15frhjVrd3RJn4VP0wtluEGqQU07zMauQqH/tED6nBPFKwmkZ/1V9TjngPDmFFD1Go+98Ddp6gXuh/WD8sby9QboSSvT05Vk3itsb21z+hwUlYDiGlfx0ov1UyPocEVuFtUWNhIb3BB2wp4mnc5mlVJMa9JPkccp1bfOdxvOuCUvs+fq0gZR11r/Pcj2wXTz/cZ8oLJWUMByDi31Aj5Yk4hw8jOUaoHhhkJHLmJwi7VPorU6nQj9Z/THCnb5j6zrofKG6u7q5ih/p1gaiyLSRDj+DEnZbjeqgEMaqfgPoNvpjdcB4NieR5/wB8VjI1DTr1UWx3A9P/AHgwodTft+0y6MMrnQuZpbqrCqoPQ2YfKRhp2izOvL0gDdGpuPSYn2kYVZ6l31M1VO9MqwB3G426GRiRRqy9A/mU0z8rf9yjBdw3oftM7ESx57PNroV/x0y6+sXg+ukj3w1rNTdalM/5TstVTsVFSzMp/pqQ3uRzxW+GOa9GquxBDjyLDV/5Aj3wTwqvqyyhpGgtSfyRrA+x0H2woitvT/2Fqliy/HCKCPVMENoqsIswJUVQPzAx6iZwb2i4BTzISoY7xDFiQGvdW/pO6nlIGxxWaLtUWrRcRrmfJ4Cv9Qr/APNjnh3FqopFG+NAykHfUNIHsdIwK4+45ispVhpYbQH/AOIVnOovTfUCEbSBaIuSTMLJt7Xxzk071ytQF2Zimq+ponfoJwVmswrMtdQJcsjKfzgHSxHmluV1PU4Ey2ZV2+6RECiCGbkNz1nny9sUDjafO5cXhOV9Ia/AWJkOYO0T/wDk/rjMQUeNVNI8en+nUtsZjNJ/ok+v2kuZrtUOuEUhYEf7Yp+eq1tUozE8oBj64txNXRDpB2FoEHaZ2xrKVBTUB8rRqtB0kl1Jj80NDdPhx2LJROr/AFHYsm51Tnh/Hs0qKDVbbG6/GKp3qP8A9Rwchy9QUy9JaDg+NELwZ5EPZbQbNg7g3DcpUkFS51GNJcECdtyMPDA8by4HipWTm6hM62PqTjdaCNWr1Hmf5ucXbPLkaIVWp0w4ItpJJ3sZ9pwrQ0qgZ1peDTIQ7eHdtwIHrPrjH5guKIIlRq0pYCLE7k/MYqfamggchOW5nfFvzeUbvoI0qxEEbCdutoOEPHuHMa9RaSlgrEAhSbDmfkcMxVq5g4XBfeKMjK0gQNJGxBIM9cXPI5zXllkzUqaVsYk7Bbf0zhaeEd5SWZUABS8DTqJNgZ+L+2LHl8vSy4ptBOmQFFiZAFrETvc7YVnyK23eLysHrbe5Yew4p0M0tK7VGUgOIg2JM9Ogx6EMghcVYl4gE/hHPT0nnG9seWVuI0u/StQTRp0CPi8UfDI8wbn6Yu1Xtcv2RqqKTU0ErS2LNtpWd/FgunbYoY/pzQo/P5xd264kQq0KZHeVZuN0QfE/UdB5nFIzqTpQCFQWA6/7C3zw9ynB6tMPUzDhszW8VQi4TpTQzZV9L44qZJbTfEeTIA9Ce1iU6bMr1TLWsMCcG4WX1VQsiSAfIf73xbamSUqbeHYH+fLB2W4YKa0kQCZLR0BEX9d/XDMXm2MTlyaeJSstSdlmLK4g+cgAe2+HHH+D1GSmgUwzqGIvb2xbOHdldOnVBGsuR6yRHvhpxXP0sumqpCrtg2Q3Yixl23lU4rpy1LU1gAAP2Awi7XZMA0iREqSD8sSdvOKDM5rL5WkSZdWaOn/rE/8AismilRcEESUgeYEfpjkw6SPWF4tyz08r4VPKB/L4o3bVCajrECmoqC25Pnj0PIV5o07eLSP0/gxQ/wDEmkAyVEeNZFN+hE2OFYkp4RzA7R5ks931Cm8fEo57GMU7tzShRMyx8P74O7I8S0tVyhkiiZVuqteD5gk4G7TsMyxylOTU0GpP5SNgfXbBpj05P7xBOXtAuG8ZDJTRrOVkT+KN4P7YBz+VIzaVIOlhpJ6GLTiDtBlHoZfLVGGl0KGOpiYHsMXilw0OgaDDAHbkQCP1wx/J5h3uMQ6pWeDk6a1KR4WaB5MJE+5OJsiJyNJgbrVH/nGJMnltGdrW/wBENvzQ3+YMYlzdHusiFjesVHmNcg4WTv8AOowRnkAKWbZdg1IER5Mf747ybAvmKZ+FoPztzxviFL/7FI9KbT9MLOFVGNeqQd/74SNxftCMn+0NJb8QF/Nks0+qfpjXEeKd0wqKpdnEAefIn2/TENStFQg/mB94g/MY6bMdzSWoylu6eLXlWkA/phyDcROTiEcIyL1qYosCGrMukH8y6iSBvEEjDen/AIU1wJFRJJBjS318J5R8sI+D8Zq1s9RchlGoKsSNIJgkH80Y9YavChhmqpuAAQszexGkFiTaDv1w0L6yPMqtRYSlt/hTmD/qg/8AMw+mi2N4uTdpQpgxI61EB9xrMY1g9vWB4GP0nkdfOEhUGpY3AqEgzzgc+XTB2XzPcrsFZtydyBaB5nAuUyQjUzHnYHy8JNuuBKuYIWYkNFhcgjn6ziZ11TyfDY0SP7vHNXtBSViXTUDF5kyB53sBjfCM/TWrqpGdXImRG5JHrz5YRcQyPeUC60yGAHiAO3MkDfztjMlwjNGgvcKW1ndNJkbdZWOcx9cGnweXnjeVjJeOhzxvLNxTj4Oqo1RQAmnSqgkmbhTBt5yBbrhfleOgJIcFdJOmNRMfhcWVTsY5RhfxR3pN3FSpsBIKmItYQDzk4X5rPhjpoqhOkATPpFo/ecNUFlsxQJYiv4l27P08tVZO8khywUSdEwTfV5cyPnjfaLspRUzTclW3Ciyi2xsG8XLcYD7KOlOabIrG5nwgz67j3GLNQzlJjNWnJhBBElFkbxaZEyIIGFkr/f3j8aq9/rIeF0XqAJrmnQAKqbAxyHIEAG8Thnm8w6/DQDArHiDaeULrvqmenTfA/EM3W7winpW1gs+IHaBpZSSp8sGU8qlFyqw1SB4YYAf1cy3i87+WAfJ3luNKFGVuj2bqVatRu67mCSAQWBPmSoJ9r3+bbsrwoy9KtDtTqrUEzaRyna6G2LHSNR6eioRJFyBpkc9yb/ycby9CorltChCkGw1al2kg+JSJ5CPfAowLXC/DKvmErHaXMkVY8sITXLML+2Du0Vcl553/AJc4BoIFHntiXk3PQOyyWpnYN9un6YbcFeRqY36dBhFn6ZIUgTpN/lzxzlOJORtHSL+nSBOKA4Uzxs2dLomXxc9pGPLv8SuPmpXo5ZZaSCwHMTYYJ43xat3elKsVJ06Qs3PTCPh/A4zKVamYPfC5WosTbkdojFWLKCLmY8iNvcddkOz1UZqpmKqxySY2/wDWIv8AFfiYNKnSPxlxpHPz9sNa/aekg8ZMgcp5WtijrmxVzrV6qt3aToB3J8h54cm51GNFk3HlbtA5zeWpoT4EPeidgQN/lgDtPxMZ6otDKFqrqZb8ttjPUH54M7I5OmKlapmDoNY+BWjbkP2jAnAdeVz/AHeVOqkHlyVB38+cAwMbS3fpOGxh9Dsrm8jlqlYL31apEgecgH0GLN2J7NU8shr1TNeqoZ9W4P5V8sOM1x4lDpgTZef/ALuMDmuw5hjsSTtYfTfAahBLShdu2bN5ukpTRQpsAfO8n3Ix6HkuIZVqSgMshR+5M/M/PFW4tmaAbx1Vnn15fLABOXI3dQYGsAkX6kfXAOwIAInDIBW8Y9ksn9szGYzRXSjE0qa9VtqJ6nC9kmhlFN4rFDPVWYH9MdcA7RVMjVNJgHoTYqRKzzGOjnEqFIBg56oUMbqQGt7vPvgXS/MP7sZVjyb1GfFWAUsdwCB/Iwh4KuliDYkapn9fngztVm9NIrPxWGAeFZgfe1DMKoWDz8umJlWkld2YHmcwdTECb/IC37DDkZ9Fomq06V0kjfY7R74Ap8GqNSJkBmjedpn54jqk0lZayApUgHSZG+/+2GrRIqLyDyw5+2C5hqa0qbFQ63sNV7DFk4p2tojxsxqVVkoJ8PWBq8Uh+hBAGKvmuyVEBalBijSDY+GbEWO2NcWr6iaZQ6ZkRB1uvxPJH9MQIH1ncjKDQnl5yKFe8d0uGUmUM1PIszXJL1gSTeYBAHoAMawmHaZkAX7Kr6QF1GkhmBEyyzyxmGjIPT9JOGy1sfrNPxA1DpcAKOYt+2MogurAHwgGI5+pN5xiV0AZVUg7aWYXJ5jp9cRZVGUkRBPOJAFzaPMfphRXehBGdXuhtNfbyBoUSpHMge9v0wVlihEqFpNEaEYqI/M15vM3icLqOVUtqZwoB2advMgE/TDKlQpAlhUFKUJ8MNr2gcrsbQdsDWnYd4nJSkgd5nEq1E0VQVmqOiwyhBCg7yWvc9PphNk6Gp9NVjTprBBVZ5WJiNxGJGrBLC4MF4WD6Exf54K4fmQhc6UAYm5AOkdBO2DGphqAmrk0LLHwmglBxUWKo2IK3YdB+U2A9zhomdapWBZhqdlCLqNgJJJ9YgXB2PTFS4bnGaoYpAggSXEFZ5zIAM9eU4fcLotTOp4kEwQQQASd2Ertbeb4BQa3lPTOSlGXUZAroFOoyhWDMgC/CSZDSNTSRGrCnj3a2nTLd0E1IdJZwQAZ8S3H15zzwBRzr0pGXqsqBYK2hAOYsZJJJBEY8+zvF5nxwZJYMTJv8MwZnr++OTGGNmekXNUs9E4H/iNQeEqqFtYqhKkbgAk6gd7RFuWLbk86atNmWotSmQYM+IW2IAA/f1x4FkswtTMUwJZtcFSupSOZgQRaRY49c4HTorU0orKwRjP4WDQIEWtY3vfzxuTEENiMV+xgGfystqO3LlzwvrMNXMjewvA6DfDziogeYthNw8GWMSTCz64kwrqaNztpScZgGpoVfu3USQSLAiY/4oKg4gp5UBjqZ9W9SAIPO0efTB1PKHv6tancEwAbbBdQt0HljE4X94HF+sX978gBtjsoUvxv9p8ywLEmQZeqzVO8OhtJkMy+JTeNQA8SwbWmdsA8XylJ3Bl6p66dF+cTc++HqcBXvJ71YmSNQF4sI5yd9sSLk+7aSCZbnYeqzaMcPLxHgaRuZWszkKq05SkKdNfOWO03M6r9MRZfhFRiTpGsjwwNxbxEnYnrbniz/dVS4B0psAdvOJnnE9cQ5rLa1XSbA9NxuAY5EgYMszC7gHLR8sCXhuXbTTqi9NV71tE+NvhRDzYz8Inl54q2e4pWogtRRaagyV0AMoE2Zb7+vLHoT1NSQ7IqEGCoOqbbbaTIiwNhgLhvBaaOxA1ROgtJjoTJgt7WHrinxAK2jkzEc7yt5DtMauXD60QuVpliv+USCWKjmItJ6HpjWR4kEcqhYhGVe85uObXvJj5ScWM8JpqgpwxFyxAGnWxsdJNiPLpgFOAU11bgExOxPQn67Y7JmA4EW7A3OM9l6DzVqg1KhAUM9TUehgfFz3M8rDfBncpSp2WzpPdtut4+EgkmwMzebYWqy6lKk2EA8gBYXtB98dVc09QTVUiGnVyCqukQTeDOxkn64SzeIvvJw0hfs1lc0dLFg5gqwYBgY+E6d58xv64IocK+zd1fUlOstSGPKNLx6oTbqBiGpQ+8LqSClok7naI5xz8sLe1tZtGuCVmCILKW9UuhO+0emHdO5YaWlnTZGPlMZdt8iHz1KkphSpeR+Wdx7DC7idZEAoUityAYvebyeuBV4g9ThrmpRHeoFWk4nV3UjUpm9uXl6YP4L2IzFMitWAAAkKDMHlq8x0wb4wou+J66ZL2McdzoFzbr/NsL6nEKVWUFwbAlZBPQdL4Q8Y7Rd5U7pZamOn4j/bDTJcDprSlySxF/LyEchifw9ItuY7VcptfjD1KmivUZNLRoFgALSOtsXDI5kkMwIZUPh6+v/EYm5ueW+DqmUpPS+9VGA2Zx+5jCak6IKgRyyFyQo1QBMIxItbkL7D3fkKvW08jrFtanIVjMd4BJsQAd+Ygx88ZiduHZhbBKpG4Kt4SDcEaSREHrjMIKb/wIi62oTjK5dmjnAu4IIE8gY38pnE2YWGUXACky25A3HQA9P1xo0aaUVSTLvc32jkOfWcTPlZAW4sRcxPrPToOeG6t7kajQbMFbhoY02kCAGA9RvbyxvMZmVCq/wkRePXbbBuSzSmV2liARzixkAE4my/BMs6lqlSGM6QvwQLeIi4J6Y47DeCWYmvSLM5RIRG7tkB8MmYbzUwOXrhbw2u1V9MbkgLYTHnOG+faCtMTpWTHKRNl9pvvfliPL8LU01cK5cwQsgKbmSxuYETHPHLkAFXGWAhvmNKK1VUiqEb8LANp0dIMRqi0nBvDUWoFVWsI8IvqYTHI2v57jFdFaoWOoIgQwIMrcSCSd2iPScM+BcRlapMElwvqI+pJ/TAKKY3HdISzaTCOO8SNRjA0tZSqDSCQbk9CZA1GxHMYrVTh/et8C+eo6T9B9cWDL0mVjbVqG3IAH6RyOAs5kgz3ABtHX3N9/7Ycradp6wFGAouXo5eUYpmAYtOoz+UjZdNid78hiy/4Yuz5itKkaafX+pRHSTHLphNR4GajeANUY+FVVgDMi/iswB5W9cek9m+zwydFtQXvqkGoV2tMKItAm8bknlGAzZBoMeiWwuCcXaAemFdJO7SmznSGPpEghT/1FcWDO0wy3vz2x57xnj6ZuUFTT3dUWAHiC6bHoCRv5bHCumAALGL6w9pY+HUSU7wALIcHTvqm2uTJYj5DBOQSqtTSTTZWXSrgkSD1F4I578sccIogMAtQ93ySf+4HbmZAjE9bOIpRCysbyVEQb3tuLAeWE1R9545YASOtmwtdUY6iQRKxIt4egMxzxxmC6AMxJUGTtNuUbbx8sRjNKArhQObENseY+owDmc+Ajd4AVYgEHUVVQZ5+p5R644NZoyYm50mWGtVDQzKXUTBBG4/qkmbWtjjM54BNIuynWUG2kAnxSLnwsPpG+Bs3lqQqd5LgxKgNpMQYMG4U7xAsDhdnM6TXBUR3g8RliD7GTBiee+DVQNxMI07y78CqKqKFHhYLIiIJO1+XphnVRAxiS0bjeY3PrbFU4bn1VlCrfcrbnYe02jfFn4Zxb7kElQb6m5apMT9LTgDZlmBwRpbaJeI5itICqYnxW6Qb2jecAN31R1IBAUi7WMjmBzvNo3PTFrHEEJVdRDEbGANU7CeeOM1nxIBNgQSSAYkmZ07CL+2MJqacSne5XqeRqBIgBbBdRuv8ABb+TgShw+pWhXWY2MyAb38PT+2LVX0FVJqGCIjobfPrGIKWbpnSKZI8ItaAIHhGrzO/lzwOkXcDw1B3IialwU5cKLmL6mIvHUCBz/THVLJkEjvIPxCLjbbnHh5eeLEMpTrrJqVIghlEi/MCCL359cLuDjK09cEldX4tXMiIB5zJnphmo3dwzhAIOrmU/tZxxqVVKVOmKrtGkAmfU2iAbTPLC3MjiecenTq5lKC/DALQemqNzyx6rVOXCsPhALNzIAj4pjmFvjybjmeetVrd0rLQpMVZo8TtPwp/fzxfiyah+suQdo+y3ZClkKZ1NqMeJ2t8p2HlhavGEnTSQuOvwgeZPTAdCgatJVzZzDtJhUbVHQFWkkgflwSOJZelSYUwdoh1aSTyMjfywt03vmVI21QXtQPtGU8Gp/viUAmWAUyB8iY5xhvkssjZfLGqBR10ojSdUrAW94VjaQAYF7XwJl+HstPK+LS3erUK8wA0yOkWvi808zlc1naQRiHQOopgoVMglio5NfbYgfPh8Oke8T1GPWPeB0+zzoNI0gDYRsDcfi88Zi7JwyiojSo3PwrzM8wT9cZhWs+sn/A+/9/OebVuwra/u3IJAYip4dx+GbkbggqI64jzvCilMAsQIkflI6ibR5zfHHE84KlerVUCHbwtF+U3H4eW8eWNZimHy+g1HX8WoSwJXYen09Maxs8TysrB20jtEtGilOoF1Eg3NokHfnfbbDJXq1K0UFJKrCyiweZMfCu29sGcR4YDllWqC6iCrFNDKPMwQQb7McJszl2RvCV7pSpLLfe8ESbidM26YKiBqMYUBFsd+8jzWVbvACRqMnwkNe8yVJvOD1z6/ZCihlcXLrAvzEn8OqxjcWnA2XrujNUpspvZmvAkTcixvvgZGLBgViS0kCZudz0wkmcEOkCQ8X4yKujUAsLLXkk9I+WJOzlUBKWkTrd5HIEGAbc9zgDjPDwVKIQzAAKQpjV0G/wA9sQcHy9WkoR2WNQaAevxbxGKsarosd95fg0j2npnDD4mTQdTAKC0DxQbKNjETsdzzOH3BuzaqSWIcwQpZeZ3+IAzNgb+UYT9kEBFJnDkjVabLBHi5AiG5nr5Yu1NlBsBLX9uZ+ZwjIpMvxkDeVzL8WpLma2XVGRlRVWA0NIktzGoncmTbAeU4hUOVYuKtGormGdHAIvcmIgx8iMWyohUMT626ifnyxXeIcdZH06/ERcR8I5MSbWb5YYSp2IiySu9mIOM9rKdGhV++Wo6rZJBaSYUCLE6iMVOhwd8sqCoFRqk1qhncMZ0k+QAEC8z7WvK8Co94cw9KaqMZqKfGDzaB4CRtMTztiw5OlQrUqqtUJWym8R7XG/OIwLFVGkD5wHQ5gd5UMvxMKQyqQNIgyxBkDkfiFwdX6Y1WzVZdIMK0xKrAIJ8PyFjhxneyFZIFH7ynFpqBWBnzIBBXaCL+WK/l6rd8KZQpuNP4ljkQSL9J684wpkVxPIyYHTYiNMwHRmVmWW/CLc5Ajlbrf54mOXUlahIVSRAY6hqsI2APOAeUC8YDSqGIcyTBJJG0TIY726/TBue1TTIUgMSWUX5Wi9rR4ovhQ8tkCLUekB4s8d4zS7xHiBPxbtpM2jYn98LqbUvCS2sOCxmCyiLGIkDoszyjrP2wlFpm6lAw8UE3HzI2NxzjnivZOoxjwHWy6j/VCmdMcwL+cH3ZpNarmlCbrmWnKZBkQuXv4QOo2vG5M23gCfaLN8cApSxkMAAIEXFvO8E+2HuR4LWZTpBqgQCGWAbEQdcfiBnSf7EV+ydbVreiN4uQ0kCLAmNhAJ2ifXtjvKF6Z23qKstx9tJ0mXDhNO5YQItzMobiLn5dJ2iaoGpj4lGt4NrDx6QJ2X6qeWD6vZasxZChRInWg8Rbq0iIg7bD6kFuxmYgimS1ydItYgAl4uTuI8ze+NpDtC8FgdJmxx5npBIAOqQYO8AWn5T674G4ZxWqsExDRcEeE9B7E/MYZDsRmiHPci8FC1QQpBB6/CfaJODODdjsxRVjVQPC+FEYATvOoztyAO+MZRW3MI9K/NSJs1UDCWsQbaoI5bbQPlffnjZy7Irk7EDxSLkb7+XQGPbACUmBIIJ0ixJk73BLHzO+/LEdXNEHY2MGZE84PKfn9cAoAkZ5h2czqouqCwMwRsDygEb7G8n9cS8Kz9PumpuJYamuoBFyZfpA5k/tgClXBtJCi4WBK28QM+V58jgfs7ke9z1JQAyk+INsebWO4KCIvt74diNGo7ETqsRd3bPU7whgqxoEEAH8xJgk29BOGL5ipWhu5WpVBIGlgC0c4a2xEx52xYu1tAKrR7+mK1w/JGqocAyJKwYIiJIHmRv5eeKn8vM9PV3EzgtZ6VWrVqrLN4FH5QLGJ85+WDsrFJlqKB3xDFFpi+0kLF50g4ZVOEqaK1CCWIYNN9LBiNjsDEgYQaYqJyvYi24IsRHXywoHzGOY6llK4tkOKVq9Wo1HMyzsT4G6xHttjWPU2z1QGAz/APW37HGYd+LYdv1itXsZXK2bViog6oYHVeSREk23Mx++NVoWl4iwN4GogyOcwYHIAXthXmdVR2FMaFUiDqNyvPc77++CUqIEPe1HJIKqqUw5LchJIgjc3Aj5YFVBNzwUx2RR3kNPtgCVpVFqMhAB0te3IbAif/eJ+0WZpqVNOiYhTLSAB5Xv0nmcVsZMJVVjqbmW2ieXOD7+mHddaVQLpJuD8Mj5zM4PIVAsSw6cbA0ZHW1GgGZqaBmBA5n225XPp6YiqcUPdEQYkAEb6uREXAjfAWdyQpfd6yxI1CZOo2sLDYenTBXDKCm4UkfiPIGN9yB6Tha41oN/sS7HjWrh3DMtWqDXVJZR8FgTYxcE7D2m+GlWnEkGxUmHImfRdutusThFnazh0p0UZrTF9KgfEzRE/v8Ar6h2Z7OiiFq1RNd7BOSL1MWLWv0MDrhhpdzNfHqYCc9mMitHL00cqj1BdL2DXClptYqIknl54s4olQyjSLbweW3U7CLYY0qIiw2tfn/L43SyCEbDyHT98SMzFhplgQAUZVuJcRIM6n0rpkdN5LEtE3HI2W4tgPi/ClrVF1MKZUE3J+ExYsLiZa28fS9PlFED5C15+pxVO0fD1pfehfBq8QOokmQAd/g5bi22N1MpsiJyY7GxlAp8aFIvsxklwxJDTsdwDyIsLjBFLtWlJWKJrbVqaTAn8x6R0BkmPOa3xHiNOnXrBz4dI06Bp1AwUJiwMb2PP1wgpcWpd9OkqAJCq3xeTlr+f6YpK6+0mVihqpd6/aN2KBKhYrUNTXpiGIBZQIiQTE+m+JczxNHqnwjW4WSDqJJN5B6xEAiwxVsnnVqoCZ0g+IAxJnqZGwmbxbB+Rz6FSjtOll0sB0NtMght9rb88K8Ej2ndTlV00COKOY7skAlgRJtvBi0+8/LE6cQJYvrUq0pABgEdBzjefXywdmqeW7lSBqYxcSAVCy2kM3hLXPi2I5zhvmf8PhoU0qoAN7qSCDuZBubzMYw4DUgGBm4lI41V70ANMgydz6RG/KTH6YWUGBezLAEKTa5tsL+s+QgziyZ7JnLVyhZSyKKmoNEcoNtjG0HAFHg7T4wyKCCzmCd/HBgCY5TyjnjKo0RO01ax9lO1LahVBEaSKgViYKwpsdrgee+4M4tdHtJTKqVIaZMiTtI+pj5jHnNPKtTK06VRRpEp4yTLkWBtPpAAg774nd3QMNcxGu7RaCZJi0xMWwDYT/xhr1DYyRL6vFmexDSwBYRZQNwu5k7GZtfnGAOMcQP2iloSNVMmNLKQQPBa0CSTMCcJOE9oylSzatVjEkCAWJ8UGJO0CMNX4t3lZwE0hKaMJWSx1spI3ghXYW3MdMLquZQMviKBe+30ln4PxV3pgvTZG2IOowwMGYBMbEHphbxul8MuwDGCqAspJPPlF/igRucccM7S99QWpTIpgQrBiWggxpMCSYFj6WM4LNdMw0mIE2HeAGDF/hkWJg+XuWkd5dtkQDn3lK4plIIIY78re8kXvO+3U3wifiZL6SSNzMTF+s+eqeWPS6bZd7OjORO9Kp5n8SkkWPuRjunwDLPD92Bc2gi0fiBUEGbY4It2REfg0lO7M8AOb1Nr0L+JxJZnOygSJgANNhcb2xY+Hdmstla3eU6od9IULvpJMFgQSPhtHqfLEuay9WiNNDuRTJkKZSCY5xziDbywlz9POsBoo0Un+pj8oA64cAuxBqGECcCCds+KKSUB3MW59cJKefqFVpUVJ1H4Qsk2vaDMRPON/PE1bgVarUWpWdISZCJG9pOom/l/fDnK8Q7lYUCSGVqkXgggBSJIII1WswMchGu4LcydmWwpj/gWXK5RVqKBUJYkQQReBIJJ2GFH/wAITnKamIEtE7wpIjmb4DpcSdtQY31EjwyGBF5i5uJ9/LHXB81U+0oLrEgt4hAaQ0BhaBYHmeWEqTdyrxU00LjTM1aasRFQRyKzyxmLE2ap/kVv6iJJ9TjMbvGV7zw3K1fvGDs2gXIBi/M+oGE1WqO8Ln7sGJJ8UADoBz35+uMxmL8K3c8fEAG+YEYfaDqRVEJAGoQGc78h4Vi0TNpnDXK06eo06bsKkFi5kk+Qnn6mMZjMLy7DaNdQceo9pzmaZzKlZp01pCVJDag1wCSFMlmBBm3pAxBwkBVcGIW5jz+pAxmMxl7VK8Pw18pcuxXBiatRlp94ReSwWPCBN+VjaCdtojF/4ZwAUgC7S5Jvfa5gXAgSeXPG8ZhJNmjKAgXzDmHnMFdRKhgsRpsfOZtbAScdptVamZtMG8WgnYzsRjMZhJHmqMJoCcitorAkiDJSNUzADBuR+Gx88Ku0FSo6rNQqj7AqDDgNo68xuZjzxmMx1CoJM8I4+3/26iMtqcA+ImIW/tJ5Dl54UuT3cqQdUCSL2EyOmMxmPXT4RIzzJqSsigCD/N7/AMthlw/PHVp2mT9Lj+fuRjMZjDuILAFTccLWZkABiZ1abEyJvy6YdrxHNUlGlqkhhTMVSPFpLbTEabz5fPeMwmrkpYg16QbOcUqF211KmqCrAvMkGIPoZi/64hpcfq06JqIf8vUGJkm9yBJid7gT4iJucZjMdpBFmLzG3/L6wcZquwDomkNu0gQVBJgA8gPe+MzDs1MUpAVmknq24FuXrzjpjWMxoURWXIQ20k4ZmqNO1ap4eYCGfFzkb7Ys9TiuVFFnp1WcqBoAQrEEMWM7+MAxuesY1jMLy4wdzKioGIOOY/4BxDKiizK2lmhm1K0gsJN0F/ETeB++JjxqgoPd5gK/mlRhvvPhMxyNpxvGYxMKmUYsx+GpEOLU2ZSapI2Y+Lc7AeEHf288FnjFDSPvgf8AiRz6Ra2N4zGrhUkwMeZrMErZqkCrB0iBsjm//NEfLEOa4xSpmGqWN2KodiOexJ/sMZjMYcK3HjMxkVSvl61u+ZVIIjQ1wR/xQLmZjliL7Dl1EHMkXP8AptJn0JxmMwIwITxFtRNkSZ8tQogMtWZJM6SNhe2mNuf6b4k+0BaC1XqQtXTpIEkAyEJtyO9ufPfGYzG/h0uK8QlqnS6YtnG9g4+mnGYzGYP8Okf4p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data:image/jpeg;base64,/9j/4AAQSkZJRgABAQAAAQABAAD/2wCEAAkGBhMSEBUUExMWFRUWGBwYGRgYGB0fHhkbHhwcHhkbGCAZICYeHhsjGRocHy8gJCcqLCwsHR8xNTAqNScrLCkBCQoKDgwOGg8PGi8kHyQ0LCwsLCwsLCwsLCwsLCwsLDAsLCwsLywsLCwsKiwsLCwsLCwsLCwsLCwsLCwsLCwsLP/AABEIALcBEwMBIgACEQEDEQH/xAAbAAACAgMBAAAAAAAAAAAAAAAEBQMGAAECB//EAD8QAAIBAgQDBgMHAgQGAwEAAAECEQMhAAQSMQVBUQYTImFxgTKRoRQjQlKxwfBi0QczQ+FygpKisvEVJNIW/8QAGgEAAwEBAQEAAAAAAAAAAAAAAgMEAQAFBv/EADERAAICAQMCBAQGAgMBAAAAAAECABEDEiExBEETIlFhMnGhwRSRsdHh8AWBQlLxI//aAAwDAQACEQMRAD8A8xzFOtVc0xIYecRjWS4bXV4Zmgf1H6YtwyrIe8VQxNicD5rURq+nTHmePewqeeOpPAqZmM592FkiPrhDnsx4sHZtYF8I6plhpJjngsOMDeNwpe8hdNTAwYwTQoFjPywwoaVUyL4lylRLhog7HDWyHsIZf0kFGi4PhZhPnhd2h4JXytRlrKVZgKgv+Enf54sfCH7vM02ZZUOCR1E7D2x6RxKqmaragtJxA0uBfuyfErAi69QcarUC03GfNPBBV8IvH854nTg+YqrKUqjjqqGPLYeWPXuJdieH5VxUp0SXqeJFrVaaJP5aSvqZj7EDqNsa4Zm+8YjTSJcnu+6rIrnTZqdIVZ1fmF0mQeYws9X/ANRLRh954vQ4dUeoKaodZMadj7zti3N/hxmBRNUVEdlXVoBM6QJMTvj0ftJwxCA1Ok4rFFDVKoioFI2YbhjEXN9O55pch2qejmCKjzTpRCIIAmIB1AMWkxefUi+GY8xyHiqici6eJ5tSpM1y0zb2xaeGcCpFVY1jMW8sJBmE792dToLMQFsF1GYHkJwyyHEqYJkeGbCb43LfaSvfaPz3KnxG8RiHLUsu1QBGeTjeVzWVaSy3AmDzwVku1FNIK5Zbc8Egpa+8ACQ8eyDQyouwGkz03xPksqYDRHhGoefXGs/xtqzyo7ueWAzXqTHiMcxjaJmkbRxSzIDW95wtzOVqu5JcAcsdPUCKGKMR++IXz5e/ctGM0km53AjHJdmtS6qtUxNtOGlSgIRaZJCiPFvhVkuKeGyFAORxtu0uk2AJwagnmYZPXzjAGYEeWA85nKNVQGaCOYxPT4qxFSoUBtZYwDluJpctliOhAwtl3I+8JdtxDMnwGm5Gmo1xO2H+W4P9yaRqEA3nngfg9Um5WALDrhoSFk3wWLGGsmc7niVt+A01cqahJ82xMopUQukqG3lr4n4xlKDjWysSOhvjeTy2WrN4kbwrYTgChJo3OuMuCOp1s3dvJFwL+uDqnFUMCQRMRgPItlqGrTTc6hFzywPVFIJqVIIPXlja0DjaZdwzNVKRMCBYyQNrb4r5zkKV71n1EBSBideNqnw0z8t8c5fjAZwNAQXO15wnloVERl//AD5KFmrhfLmccZWiEdpabLv6Y4TixHxaSs3xHV4mod3EaZUCbja8YqKgURF3O63FJY3GMwvq9ogpjT8hbGYlL7yQsLi+rmwAJ+URiv52u2sgC2Ca+aLCSZPU74jWmGkzfEWNQt7QEKr5jF1RGe22ABwl0YmbYsavG+4wFXzUtipchqhKk6huFG0WmgYm+NU6ltBWScPWKFI54CWgdUgYYG2ozVyhr7QehxFabgOpJG2PWuyXDWGXpQgmodTr+NtQL8yPhQQJ/ERNlM+W5bg4q1BN5O3649TzeRB71HVT97VKhrB1IC6eey1Ft6kQQMY1EA9u8qwVe3MYdq8vOYUIbaBI7un4F8UKHs+ogCxJAHI6gMLuAcMSpUqpUCHR4glSilQbwT4uXwmAFkE84bAuRpOXYKCVps1NT+dQ50mNhCkC3TlthVxivUWoaS6g9bTSV5IFMF1LMwFz4ViP7YkD6uovav2npFSMVS99oyamZoBKWkqzUqnerpWpS0hn7om7aCoYe/nhQvBYzhptD1Ep60LKPvqMkFWt8aNHsRhVk8olDMUtRJOvu6fiJkuTrbSWOlDSDAgdRMkSAODPVp5rhdJtUpTzBLA3KmoyxztABjFGRfEJZeIgOFADQPtf2LpTqpSiubLHhVj58gTt52tim5jsZnKEF6FS5sImfQLJx7F2xp0ySPw1EDTEQb3HuJ8jhbRzHf5bu686lsSLEEbOp5MBeRb54jTqcmEaX3/WpUenTL5l2nlnDeGuajam7sgbPI/XDZqGgWdT5DF9FT7TQNDNQ7I3dsxAJuDoqJNwZiY3k4ovEOyLLSp1aTTTeRP5XEyrfKQeY88ehi6gMDq2/SQZunZdxvCeHKzQSAsHngqo7CQHTCrK8JqKup21DmAb47HcjbWThwJbiTAVzGOUy7PY1JHPBX2NkGkVJnGuG6RTJUEdZwQ7kpAPO9r++MUsXAJiXJDbRbme8iJGkc8BDL3uy36Yb5iie5YnYfX0wj+0rIIgkcsPJayBDUAi4TUJU6TVIw84dkIQFm1A3GFFDO0qjgPSMm04fq1go2XYDCGsmjDBENo1PywMbzWeZFJLRgFvLEefyusaWMeHkcCaQekwkDmB1e0TXEoR1jDLs5nldqi6l1FfDAxXjw+mosjnqf74YZLJLR01lZgDbbG6l2YTQQRtHppOD1xNTTUrKy2Kn/bCt+0Yix1HzXEo4+gjX4ZEg4YzWKggQIUGAChd7bXxG1SpQYjux8ibY22ZFSsAtb4j4QP3wxqZGpyqyR1wjw65P0havaD8PzZemzNSC+KxjlgqjniQdVOaa+I+H++JsytRB4SNMX9cCvnqpEF1vaJF8dp2uxBYxBnuJVO8bQ4CzYQLDGYV8TzLrWdQgscZjQm08/Sx7D6Q0ZdWJvidXRLKAfPFdyGcqkzGDvvgCywVO99sSPiKmiYsqfhLCTV8u5MxbywH3fivgls9UIgG3M4xK4jffDVVtgZoyFRtFtTMLrF8MxnCEsPfEWX4bTJ1EwcS5quqrAYH+eV8U0p2ijkDEAXcsPZzIU30VHaL8sWWrxSaoC12ANPTpnws6N4tUg30MGGxPUwRibshltOWRgEII/FY/vgDh+XpirX1+AVSdMtp+A3ZbmABI1ERyI65XlIHeezhGgCNOGq3cqSCLTI8+mK9xTMipWld6Ym8AghhA+U4L7X5WirU+7zf2YZl4qhakg6gSalIbAkiDsvim15i4jwOhTRKdNiKayxZn1NUZol6jMjaidIEDkBGJvwencGeh+KEBzmbbvCUr1adXxAoi0zuB3ZUMIEySGkQARYyMRdkuNB6wDwWydApMzDMxLDVF7BQSecnrgjiHDixpCkxFEAKXUAmI+EGJG9hIMRaMccROXy1M08sNRqWJ3PmHYbHnBvigDSKkjeYwninGhXrZan8S90oc7Xlmg8wZgESdjgjR43M79PSP1xWeEpOaRTch5J8kUz5/E30xZazgEkc9vLHldSLa563TmlqcMTrsJkD6YCyWYC5UqNlzMkEWtVAIPlpOG6UIEneMVp6gLOAd8xJA8ipPyjA4Tf0jMg+8NrcNqM7tQh0FU09J+JTuB5yDY9RGBqx7todYPSOfOcS8PzRpis/I1w4vuVIiOtxi48X4nTqUqaVEDu5geGTOkmQOkgA+R5b4qfM3wj8/wDU87L0epTpNSo1KjOfCoVf0xEogmYII9/WMWjM9l0FIVU1KwUFqWqQLSwB3tfedsA8PylQq1WnS71TqRYvG4JjfeCDhODK7EF2FfeeUem6nGwDC/lvElPOSYnw7RGBqqUmBOgBgbYMSm9M6aqweciCOm+MbN04YOp2kEDny9sOydXrvHjX2uTtmItRFbUXKhhAg4kGc01AjHS3I4jzXGwaYRQAxucA0eHoxLvVMqBA5g4Tp0AF+3FDeKVSKJ2jjifed0SreI29BzxDlc4Qmn4nFp64GzeZJADyCBf9sdcHY6pMAKJODAbICG3jbZ+YRmc+dWk+Hb54aZbi+qFMaY3IG+EHEVL6wSL3mf0wRwumYJPS3S3XyxTpCAgGPJ0A0Yz4zmqtOrNKkpUgEW588CCvVq6jVoCVHhtzw14ggakqU6gV0N4mIxxwzhdaSe9UeEwSefl543JkCi6j1YVcC7NUiax1oBoEzHPlh24vfAlOuyyKjatIgEGeZt774mRpILEYJW1CzOGQHnaCZqlV5OV5XwhoOr1AhJsT4iLyL4uObHhBPX53wq4urd4SqDTpJJA2PkcL1oH0j+InIFYbc+srWc4gWcnSPnjMAEkmdJHlbGYpCyfQPb8v5keczrAAKu+J0q6aYhcB1X5m5/TC2rxp9WlRY88cAGIqCvTlxSiMM1xJzCqQJ3wNTzY7yCYAxx3FxIvgTiOXAF8PAEqx4k+EQ7MZ9qqnu6kRy64iyPEKupUKzqIGrCyllGI8KsfQH9sWzh+XX7oISXkSCNrfS+BqgajnVFpSLnsfDOF0WytMlipUCb7+Xviif4g8V0Du6JgsF7xhzUGVpjon4iOcjzm08GqNIDsF0iQp/GYtbFX7d16b1Q2hRK+K0Gel7kwOWE6gDxN1gRpwzK8LrUEMqlVQA0wGYkfEJvBBtG2FXG+CZAgJRq/eUwWgGzL0PIE72xWmzlOqTTJI0FQACAokC17mSI3GA8pVrUMz3i3aZvswJuCOhm4wYJOx2mqD3lsyPaZl+JHuIAAkkHkI3G1jhrwfg5l69SFqMJtsV5EjaY3/AH3w8yKUqlKnXRQiVBMW8J5qfQ4X8R+9VctScB67aRG60xJqsP8AlEDzOFAdoQb0ivshke8FXMsNIBaksiAYYmow6DUYjyMdA0y2XLNqPw7+3L++GHF6Xc0EoL4VFiBPwL/ewnzwuXNwpYz5Y87qDbbT1en+GzJeIZ0QeQUTisZeiVWmx3Ysx9Wv+hwTnXLAIbd40eg5/TGcQcRE/CCf0wOMaRXrHHeZl01LTE71Cxj1LX+mGvC6hau1QyQkog6fmPubYW5OrceQMe8YMo09KqB6nzPP644nmbUccX4oVy9U/wBDfOMddj8/oytIGxImd9zN8VrtFnNVLuhcvAtuJP8AacHVD3QpqpsWCDe1vL0wJx//AD0+pv8AKdq81xxkuLTWzFR7pTLSOR1BVgzy8Ex1OIeOUaAzFBu6U0qj93UWLAn4WXSQV9vlis5TN6clVZolqkn/AKxa/viwZ4rVfSP9N0qb78x+hxrJpbbjcfQfcxZVcg8wg/FOAZOmwq0kGhkc/EZJQg+EsTfSG3B298bq9iFFVKhrqoraRTJWJJWQrAWUxzvfC/h+YOY4XVpC7qz6ROx1FhHzjDDiPEWzHD6b0vE9Lu3ANyGSJEHnF8EVPwk9ypPt2k79LhyWSvaCZns61Sq1Ehe+30N4TpHQnwsD6i2Az2KzCMupAQx+DXDsBchdtRjmpMYb5/jq1qNDPKCHouO80/lmHHoJkeRwy7SOa9AVKTRUpEVaTDy5ehGBVzjIA2vY+x/biLH+PxUav85SKfZ6tUaotJWcITYQXiba0+IfKJxK9GugU1bU1tGxjYqR5bx5YsC9o0ZsvxBRpb/Lrgc12Y+ZVoPp6YM4zmVo8QoVwR3dc93VBgqTHhJG17fLD/EJNEev5jkfzEP/AI9SNm/piLh3EpGptKrGw5+nMmDhuaaxpRkOpZg7raDMnf5YPpUKf25qDBSrp3tFoujD4lPVZ5G4GxGIEoUQabOWTvyyaiAwp1VYqQSblSdtojnhb03Hz+/2+n5yH/H5U3U3FbcFNJDNXxtEbQLxDT15RtgnJKi6jqVbGddyPKeZm04m412aqzp06/CxXQbm4nTNyQbwLx74UZ3XSpXBFVt5GmDF7G8+2FtryEH1++38SPKmVW8wqTcay790tSmfETAB59QI5z6emA6uSzSJraw+GJvfa3r+uB/tKpD6mcgf5fJTsSOWJKubq1UmXUhiQjW5235CQR1xUlgAAbRZaxUQNwSqTOqPI7++N4JqVqknUvi3M855++MxV4jen6Q/FeV+tSAOlX1r1xFlsioYEC03ODkyKyFM6uQAN8dsGA0qknnPIDfBHIOFjrNaf4hQzdKf8oORzt++I6nGY2ooP55DDPI9l8w0EZd4I35fXBi9gswzSacDoSMDjygAD09p2JFXZgfrKxV47XiwQD0P98Sdm1L1SznznFypdh6reDTTEDYkfWBOD8h2K7lpd0iDIHPyEwMMOcsKIMYKvyrUTZqjXqsGFQKqAEOT1/Xa/rivdq3eu4ZCGIswQz4gN053gW3vi4cU4NQqJUZ6wQAAIgIv12tvjzPtCyrKhgwmfhAI+WBxnUYSK1zKttUUKjMQC5O0jpHn9cH0KrvRmmNUHZrlbfhO/tthdkWqV6YGoyDpWCZ9LYsfAuGPRpVGqqyFY8JEhpO/lbHZTpU+sNm0jfmXjsbmHbJNQZF7wDwA28RFyT7TI/fFh7JdhqWT1OAHqt8TxsPyr0GFHYaoHqkKIVkJnzWDG+wi3ri48W4sMvRBC66jnRSpjd3Ow9OZPITgcRLpO6dtS2ZT+0jNUzBSfCkFz/4IPM/E3lHXCavdlUfyMWnOcJNKkAxDVGlqjD8Tt8R9OQ8gMVEZsKj1hzlafnBgfNpPyx57DzGezjPlgbMO+Ztwg0DzY3b5C2F2ezlm+X7YJ1eGOQ5zueZ+eEeactU0jmfoP98MUWYVyx8OclRfDPJVJvNj+g/fCalU0UyfQD15frhjVrd3RJn4VP0wtluEGqQU07zMauQqH/tED6nBPFKwmkZ/1V9TjngPDmFFD1Go+98Ddp6gXuh/WD8sby9QboSSvT05Vk3itsb21z+hwUlYDiGlfx0ov1UyPocEVuFtUWNhIb3BB2wp4mnc5mlVJMa9JPkccp1bfOdxvOuCUvs+fq0gZR11r/Pcj2wXTz/cZ8oLJWUMByDi31Aj5Yk4hw8jOUaoHhhkJHLmJwi7VPorU6nQj9Z/THCnb5j6zrofKG6u7q5ih/p1gaiyLSRDj+DEnZbjeqgEMaqfgPoNvpjdcB4NieR5/wB8VjI1DTr1UWx3A9P/AHgwodTft+0y6MMrnQuZpbqrCqoPQ2YfKRhp2izOvL0gDdGpuPSYn2kYVZ6l31M1VO9MqwB3G426GRiRRqy9A/mU0z8rf9yjBdw3oftM7ESx57PNroV/x0y6+sXg+ukj3w1rNTdalM/5TstVTsVFSzMp/pqQ3uRzxW+GOa9GquxBDjyLDV/5Aj3wTwqvqyyhpGgtSfyRrA+x0H2woitvT/2Fqliy/HCKCPVMENoqsIswJUVQPzAx6iZwb2i4BTzISoY7xDFiQGvdW/pO6nlIGxxWaLtUWrRcRrmfJ4Cv9Qr/APNjnh3FqopFG+NAykHfUNIHsdIwK4+45ispVhpYbQH/AOIVnOovTfUCEbSBaIuSTMLJt7Xxzk071ytQF2Zimq+ponfoJwVmswrMtdQJcsjKfzgHSxHmluV1PU4Ey2ZV2+6RECiCGbkNz1nny9sUDjafO5cXhOV9Ia/AWJkOYO0T/wDk/rjMQUeNVNI8en+nUtsZjNJ/ok+v2kuZrtUOuEUhYEf7Yp+eq1tUozE8oBj64txNXRDpB2FoEHaZ2xrKVBTUB8rRqtB0kl1Jj80NDdPhx2LJROr/AFHYsm51Tnh/Hs0qKDVbbG6/GKp3qP8A9Rwchy9QUy9JaDg+NELwZ5EPZbQbNg7g3DcpUkFS51GNJcECdtyMPDA8by4HipWTm6hM62PqTjdaCNWr1Hmf5ucXbPLkaIVWp0w4ItpJJ3sZ9pwrQ0qgZ1peDTIQ7eHdtwIHrPrjH5guKIIlRq0pYCLE7k/MYqfamggchOW5nfFvzeUbvoI0qxEEbCdutoOEPHuHMa9RaSlgrEAhSbDmfkcMxVq5g4XBfeKMjK0gQNJGxBIM9cXPI5zXllkzUqaVsYk7Bbf0zhaeEd5SWZUABS8DTqJNgZ+L+2LHl8vSy4ptBOmQFFiZAFrETvc7YVnyK23eLysHrbe5Yew4p0M0tK7VGUgOIg2JM9Ogx6EMghcVYl4gE/hHPT0nnG9seWVuI0u/StQTRp0CPi8UfDI8wbn6Yu1Xtcv2RqqKTU0ErS2LNtpWd/FgunbYoY/pzQo/P5xd264kQq0KZHeVZuN0QfE/UdB5nFIzqTpQCFQWA6/7C3zw9ynB6tMPUzDhszW8VQi4TpTQzZV9L44qZJbTfEeTIA9Ce1iU6bMr1TLWsMCcG4WX1VQsiSAfIf73xbamSUqbeHYH+fLB2W4YKa0kQCZLR0BEX9d/XDMXm2MTlyaeJSstSdlmLK4g+cgAe2+HHH+D1GSmgUwzqGIvb2xbOHdldOnVBGsuR6yRHvhpxXP0sumqpCrtg2Q3Yixl23lU4rpy1LU1gAAP2Awi7XZMA0iREqSD8sSdvOKDM5rL5WkSZdWaOn/rE/8AismilRcEESUgeYEfpjkw6SPWF4tyz08r4VPKB/L4o3bVCajrECmoqC25Pnj0PIV5o07eLSP0/gxQ/wDEmkAyVEeNZFN+hE2OFYkp4RzA7R5ks931Cm8fEo57GMU7tzShRMyx8P74O7I8S0tVyhkiiZVuqteD5gk4G7TsMyxylOTU0GpP5SNgfXbBpj05P7xBOXtAuG8ZDJTRrOVkT+KN4P7YBz+VIzaVIOlhpJ6GLTiDtBlHoZfLVGGl0KGOpiYHsMXilw0OgaDDAHbkQCP1wx/J5h3uMQ6pWeDk6a1KR4WaB5MJE+5OJsiJyNJgbrVH/nGJMnltGdrW/wBENvzQ3+YMYlzdHusiFjesVHmNcg4WTv8AOowRnkAKWbZdg1IER5Mf747ybAvmKZ+FoPztzxviFL/7FI9KbT9MLOFVGNeqQd/74SNxftCMn+0NJb8QF/Nks0+qfpjXEeKd0wqKpdnEAefIn2/TENStFQg/mB94g/MY6bMdzSWoylu6eLXlWkA/phyDcROTiEcIyL1qYosCGrMukH8y6iSBvEEjDen/AIU1wJFRJJBjS318J5R8sI+D8Zq1s9RchlGoKsSNIJgkH80Y9YavChhmqpuAAQszexGkFiTaDv1w0L6yPMqtRYSlt/hTmD/qg/8AMw+mi2N4uTdpQpgxI61EB9xrMY1g9vWB4GP0nkdfOEhUGpY3AqEgzzgc+XTB2XzPcrsFZtydyBaB5nAuUyQjUzHnYHy8JNuuBKuYIWYkNFhcgjn6ziZ11TyfDY0SP7vHNXtBSViXTUDF5kyB53sBjfCM/TWrqpGdXImRG5JHrz5YRcQyPeUC60yGAHiAO3MkDfztjMlwjNGgvcKW1ndNJkbdZWOcx9cGnweXnjeVjJeOhzxvLNxTj4Oqo1RQAmnSqgkmbhTBt5yBbrhfleOgJIcFdJOmNRMfhcWVTsY5RhfxR3pN3FSpsBIKmItYQDzk4X5rPhjpoqhOkATPpFo/ecNUFlsxQJYiv4l27P08tVZO8khywUSdEwTfV5cyPnjfaLspRUzTclW3Ciyi2xsG8XLcYD7KOlOabIrG5nwgz67j3GLNQzlJjNWnJhBBElFkbxaZEyIIGFkr/f3j8aq9/rIeF0XqAJrmnQAKqbAxyHIEAG8Thnm8w6/DQDArHiDaeULrvqmenTfA/EM3W7winpW1gs+IHaBpZSSp8sGU8qlFyqw1SB4YYAf1cy3i87+WAfJ3luNKFGVuj2bqVatRu67mCSAQWBPmSoJ9r3+bbsrwoy9KtDtTqrUEzaRyna6G2LHSNR6eioRJFyBpkc9yb/ycby9CorltChCkGw1al2kg+JSJ5CPfAowLXC/DKvmErHaXMkVY8sITXLML+2Du0Vcl553/AJc4BoIFHntiXk3PQOyyWpnYN9un6YbcFeRqY36dBhFn6ZIUgTpN/lzxzlOJORtHSL+nSBOKA4Uzxs2dLomXxc9pGPLv8SuPmpXo5ZZaSCwHMTYYJ43xat3elKsVJ06Qs3PTCPh/A4zKVamYPfC5WosTbkdojFWLKCLmY8iNvcddkOz1UZqpmKqxySY2/wDWIv8AFfiYNKnSPxlxpHPz9sNa/aekg8ZMgcp5WtijrmxVzrV6qt3aToB3J8h54cm51GNFk3HlbtA5zeWpoT4EPeidgQN/lgDtPxMZ6otDKFqrqZb8ttjPUH54M7I5OmKlapmDoNY+BWjbkP2jAnAdeVz/AHeVOqkHlyVB38+cAwMbS3fpOGxh9Dsrm8jlqlYL31apEgecgH0GLN2J7NU8shr1TNeqoZ9W4P5V8sOM1x4lDpgTZef/ALuMDmuw5hjsSTtYfTfAahBLShdu2bN5ukpTRQpsAfO8n3Ix6HkuIZVqSgMshR+5M/M/PFW4tmaAbx1Vnn15fLABOXI3dQYGsAkX6kfXAOwIAInDIBW8Y9ksn9szGYzRXSjE0qa9VtqJ6nC9kmhlFN4rFDPVWYH9MdcA7RVMjVNJgHoTYqRKzzGOjnEqFIBg56oUMbqQGt7vPvgXS/MP7sZVjyb1GfFWAUsdwCB/Iwh4KuliDYkapn9fngztVm9NIrPxWGAeFZgfe1DMKoWDz8umJlWkld2YHmcwdTECb/IC37DDkZ9Fomq06V0kjfY7R74Ap8GqNSJkBmjedpn54jqk0lZayApUgHSZG+/+2GrRIqLyDyw5+2C5hqa0qbFQ63sNV7DFk4p2tojxsxqVVkoJ8PWBq8Uh+hBAGKvmuyVEBalBijSDY+GbEWO2NcWr6iaZQ6ZkRB1uvxPJH9MQIH1ncjKDQnl5yKFe8d0uGUmUM1PIszXJL1gSTeYBAHoAMawmHaZkAX7Kr6QF1GkhmBEyyzyxmGjIPT9JOGy1sfrNPxA1DpcAKOYt+2MogurAHwgGI5+pN5xiV0AZVUg7aWYXJ5jp9cRZVGUkRBPOJAFzaPMfphRXehBGdXuhtNfbyBoUSpHMge9v0wVlihEqFpNEaEYqI/M15vM3icLqOVUtqZwoB2advMgE/TDKlQpAlhUFKUJ8MNr2gcrsbQdsDWnYd4nJSkgd5nEq1E0VQVmqOiwyhBCg7yWvc9PphNk6Gp9NVjTprBBVZ5WJiNxGJGrBLC4MF4WD6Exf54K4fmQhc6UAYm5AOkdBO2DGphqAmrk0LLHwmglBxUWKo2IK3YdB+U2A9zhomdapWBZhqdlCLqNgJJJ9YgXB2PTFS4bnGaoYpAggSXEFZ5zIAM9eU4fcLotTOp4kEwQQQASd2Ertbeb4BQa3lPTOSlGXUZAroFOoyhWDMgC/CSZDSNTSRGrCnj3a2nTLd0E1IdJZwQAZ8S3H15zzwBRzr0pGXqsqBYK2hAOYsZJJJBEY8+zvF5nxwZJYMTJv8MwZnr++OTGGNmekXNUs9E4H/iNQeEqqFtYqhKkbgAk6gd7RFuWLbk86atNmWotSmQYM+IW2IAA/f1x4FkswtTMUwJZtcFSupSOZgQRaRY49c4HTorU0orKwRjP4WDQIEWtY3vfzxuTEENiMV+xgGfystqO3LlzwvrMNXMjewvA6DfDziogeYthNw8GWMSTCz64kwrqaNztpScZgGpoVfu3USQSLAiY/4oKg4gp5UBjqZ9W9SAIPO0efTB1PKHv6tancEwAbbBdQt0HljE4X94HF+sX978gBtjsoUvxv9p8ywLEmQZeqzVO8OhtJkMy+JTeNQA8SwbWmdsA8XylJ3Bl6p66dF+cTc++HqcBXvJ71YmSNQF4sI5yd9sSLk+7aSCZbnYeqzaMcPLxHgaRuZWszkKq05SkKdNfOWO03M6r9MRZfhFRiTpGsjwwNxbxEnYnrbniz/dVS4B0psAdvOJnnE9cQ5rLa1XSbA9NxuAY5EgYMszC7gHLR8sCXhuXbTTqi9NV71tE+NvhRDzYz8Inl54q2e4pWogtRRaagyV0AMoE2Zb7+vLHoT1NSQ7IqEGCoOqbbbaTIiwNhgLhvBaaOxA1ROgtJjoTJgt7WHrinxAK2jkzEc7yt5DtMauXD60QuVpliv+USCWKjmItJ6HpjWR4kEcqhYhGVe85uObXvJj5ScWM8JpqgpwxFyxAGnWxsdJNiPLpgFOAU11bgExOxPQn67Y7JmA4EW7A3OM9l6DzVqg1KhAUM9TUehgfFz3M8rDfBncpSp2WzpPdtut4+EgkmwMzebYWqy6lKk2EA8gBYXtB98dVc09QTVUiGnVyCqukQTeDOxkn64SzeIvvJw0hfs1lc0dLFg5gqwYBgY+E6d58xv64IocK+zd1fUlOstSGPKNLx6oTbqBiGpQ+8LqSClok7naI5xz8sLe1tZtGuCVmCILKW9UuhO+0emHdO5YaWlnTZGPlMZdt8iHz1KkphSpeR+Wdx7DC7idZEAoUityAYvebyeuBV4g9ThrmpRHeoFWk4nV3UjUpm9uXl6YP4L2IzFMitWAAAkKDMHlq8x0wb4wou+J66ZL2McdzoFzbr/NsL6nEKVWUFwbAlZBPQdL4Q8Y7Rd5U7pZamOn4j/bDTJcDprSlySxF/LyEchifw9ItuY7VcptfjD1KmivUZNLRoFgALSOtsXDI5kkMwIZUPh6+v/EYm5ueW+DqmUpPS+9VGA2Zx+5jCak6IKgRyyFyQo1QBMIxItbkL7D3fkKvW08jrFtanIVjMd4BJsQAd+Ygx88ZiduHZhbBKpG4Kt4SDcEaSREHrjMIKb/wIi62oTjK5dmjnAu4IIE8gY38pnE2YWGUXACky25A3HQA9P1xo0aaUVSTLvc32jkOfWcTPlZAW4sRcxPrPToOeG6t7kajQbMFbhoY02kCAGA9RvbyxvMZmVCq/wkRePXbbBuSzSmV2liARzixkAE4my/BMs6lqlSGM6QvwQLeIi4J6Y47DeCWYmvSLM5RIRG7tkB8MmYbzUwOXrhbw2u1V9MbkgLYTHnOG+faCtMTpWTHKRNl9pvvfliPL8LU01cK5cwQsgKbmSxuYETHPHLkAFXGWAhvmNKK1VUiqEb8LANp0dIMRqi0nBvDUWoFVWsI8IvqYTHI2v57jFdFaoWOoIgQwIMrcSCSd2iPScM+BcRlapMElwvqI+pJ/TAKKY3HdISzaTCOO8SNRjA0tZSqDSCQbk9CZA1GxHMYrVTh/et8C+eo6T9B9cWDL0mVjbVqG3IAH6RyOAs5kgz3ABtHX3N9/7Ycradp6wFGAouXo5eUYpmAYtOoz+UjZdNid78hiy/4Yuz5itKkaafX+pRHSTHLphNR4GajeANUY+FVVgDMi/iswB5W9cek9m+zwydFtQXvqkGoV2tMKItAm8bknlGAzZBoMeiWwuCcXaAemFdJO7SmznSGPpEghT/1FcWDO0wy3vz2x57xnj6ZuUFTT3dUWAHiC6bHoCRv5bHCumAALGL6w9pY+HUSU7wALIcHTvqm2uTJYj5DBOQSqtTSTTZWXSrgkSD1F4I578sccIogMAtQ93ySf+4HbmZAjE9bOIpRCysbyVEQb3tuLAeWE1R9545YASOtmwtdUY6iQRKxIt4egMxzxxmC6AMxJUGTtNuUbbx8sRjNKArhQObENseY+owDmc+Ajd4AVYgEHUVVQZ5+p5R644NZoyYm50mWGtVDQzKXUTBBG4/qkmbWtjjM54BNIuynWUG2kAnxSLnwsPpG+Bs3lqQqd5LgxKgNpMQYMG4U7xAsDhdnM6TXBUR3g8RliD7GTBiee+DVQNxMI07y78CqKqKFHhYLIiIJO1+XphnVRAxiS0bjeY3PrbFU4bn1VlCrfcrbnYe02jfFn4Zxb7kElQb6m5apMT9LTgDZlmBwRpbaJeI5itICqYnxW6Qb2jecAN31R1IBAUi7WMjmBzvNo3PTFrHEEJVdRDEbGANU7CeeOM1nxIBNgQSSAYkmZ07CL+2MJqacSne5XqeRqBIgBbBdRuv8ABb+TgShw+pWhXWY2MyAb38PT+2LVX0FVJqGCIjobfPrGIKWbpnSKZI8ItaAIHhGrzO/lzwOkXcDw1B3IialwU5cKLmL6mIvHUCBz/THVLJkEjvIPxCLjbbnHh5eeLEMpTrrJqVIghlEi/MCCL359cLuDjK09cEldX4tXMiIB5zJnphmo3dwzhAIOrmU/tZxxqVVKVOmKrtGkAmfU2iAbTPLC3MjiecenTq5lKC/DALQemqNzyx6rVOXCsPhALNzIAj4pjmFvjybjmeetVrd0rLQpMVZo8TtPwp/fzxfiyah+suQdo+y3ZClkKZ1NqMeJ2t8p2HlhavGEnTSQuOvwgeZPTAdCgatJVzZzDtJhUbVHQFWkkgflwSOJZelSYUwdoh1aSTyMjfywt03vmVI21QXtQPtGU8Gp/viUAmWAUyB8iY5xhvkssjZfLGqBR10ojSdUrAW94VjaQAYF7XwJl+HstPK+LS3erUK8wA0yOkWvi808zlc1naQRiHQOopgoVMglio5NfbYgfPh8Oke8T1GPWPeB0+zzoNI0gDYRsDcfi88Zi7JwyiojSo3PwrzM8wT9cZhWs+sn/A+/9/OebVuwra/u3IJAYip4dx+GbkbggqI64jzvCilMAsQIkflI6ibR5zfHHE84KlerVUCHbwtF+U3H4eW8eWNZimHy+g1HX8WoSwJXYen09Maxs8TysrB20jtEtGilOoF1Eg3NokHfnfbbDJXq1K0UFJKrCyiweZMfCu29sGcR4YDllWqC6iCrFNDKPMwQQb7McJszl2RvCV7pSpLLfe8ESbidM26YKiBqMYUBFsd+8jzWVbvACRqMnwkNe8yVJvOD1z6/ZCihlcXLrAvzEn8OqxjcWnA2XrujNUpspvZmvAkTcixvvgZGLBgViS0kCZudz0wkmcEOkCQ8X4yKujUAsLLXkk9I+WJOzlUBKWkTrd5HIEGAbc9zgDjPDwVKIQzAAKQpjV0G/wA9sQcHy9WkoR2WNQaAevxbxGKsarosd95fg0j2npnDD4mTQdTAKC0DxQbKNjETsdzzOH3BuzaqSWIcwQpZeZ3+IAzNgb+UYT9kEBFJnDkjVabLBHi5AiG5nr5Yu1NlBsBLX9uZ+ZwjIpMvxkDeVzL8WpLma2XVGRlRVWA0NIktzGoncmTbAeU4hUOVYuKtGormGdHAIvcmIgx8iMWyohUMT626ifnyxXeIcdZH06/ERcR8I5MSbWb5YYSp2IiySu9mIOM9rKdGhV++Wo6rZJBaSYUCLE6iMVOhwd8sqCoFRqk1qhncMZ0k+QAEC8z7WvK8Co94cw9KaqMZqKfGDzaB4CRtMTztiw5OlQrUqqtUJWym8R7XG/OIwLFVGkD5wHQ5gd5UMvxMKQyqQNIgyxBkDkfiFwdX6Y1WzVZdIMK0xKrAIJ8PyFjhxneyFZIFH7ynFpqBWBnzIBBXaCL+WK/l6rd8KZQpuNP4ljkQSL9J684wpkVxPIyYHTYiNMwHRmVmWW/CLc5Ajlbrf54mOXUlahIVSRAY6hqsI2APOAeUC8YDSqGIcyTBJJG0TIY726/TBue1TTIUgMSWUX5Wi9rR4ovhQ8tkCLUekB4s8d4zS7xHiBPxbtpM2jYn98LqbUvCS2sOCxmCyiLGIkDoszyjrP2wlFpm6lAw8UE3HzI2NxzjnivZOoxjwHWy6j/VCmdMcwL+cH3ZpNarmlCbrmWnKZBkQuXv4QOo2vG5M23gCfaLN8cApSxkMAAIEXFvO8E+2HuR4LWZTpBqgQCGWAbEQdcfiBnSf7EV+ydbVreiN4uQ0kCLAmNhAJ2ifXtjvKF6Z23qKstx9tJ0mXDhNO5YQItzMobiLn5dJ2iaoGpj4lGt4NrDx6QJ2X6qeWD6vZasxZChRInWg8Rbq0iIg7bD6kFuxmYgimS1ydItYgAl4uTuI8ze+NpDtC8FgdJmxx5npBIAOqQYO8AWn5T674G4ZxWqsExDRcEeE9B7E/MYZDsRmiHPci8FC1QQpBB6/CfaJODODdjsxRVjVQPC+FEYATvOoztyAO+MZRW3MI9K/NSJs1UDCWsQbaoI5bbQPlffnjZy7Irk7EDxSLkb7+XQGPbACUmBIIJ0ixJk73BLHzO+/LEdXNEHY2MGZE84PKfn9cAoAkZ5h2czqouqCwMwRsDygEb7G8n9cS8Kz9PumpuJYamuoBFyZfpA5k/tgClXBtJCi4WBK28QM+V58jgfs7ke9z1JQAyk+INsebWO4KCIvt74diNGo7ETqsRd3bPU7whgqxoEEAH8xJgk29BOGL5ipWhu5WpVBIGlgC0c4a2xEx52xYu1tAKrR7+mK1w/JGqocAyJKwYIiJIHmRv5eeKn8vM9PV3EzgtZ6VWrVqrLN4FH5QLGJ85+WDsrFJlqKB3xDFFpi+0kLF50g4ZVOEqaK1CCWIYNN9LBiNjsDEgYQaYqJyvYi24IsRHXywoHzGOY6llK4tkOKVq9Wo1HMyzsT4G6xHttjWPU2z1QGAz/APW37HGYd+LYdv1itXsZXK2bViog6oYHVeSREk23Mx++NVoWl4iwN4GogyOcwYHIAXthXmdVR2FMaFUiDqNyvPc77++CUqIEPe1HJIKqqUw5LchJIgjc3Aj5YFVBNzwUx2RR3kNPtgCVpVFqMhAB0te3IbAif/eJ+0WZpqVNOiYhTLSAB5Xv0nmcVsZMJVVjqbmW2ieXOD7+mHddaVQLpJuD8Mj5zM4PIVAsSw6cbA0ZHW1GgGZqaBmBA5n225XPp6YiqcUPdEQYkAEb6uREXAjfAWdyQpfd6yxI1CZOo2sLDYenTBXDKCm4UkfiPIGN9yB6Tha41oN/sS7HjWrh3DMtWqDXVJZR8FgTYxcE7D2m+GlWnEkGxUmHImfRdutusThFnazh0p0UZrTF9KgfEzRE/v8Ar6h2Z7OiiFq1RNd7BOSL1MWLWv0MDrhhpdzNfHqYCc9mMitHL00cqj1BdL2DXClptYqIknl54s4olQyjSLbweW3U7CLYY0qIiw2tfn/L43SyCEbDyHT98SMzFhplgQAUZVuJcRIM6n0rpkdN5LEtE3HI2W4tgPi/ClrVF1MKZUE3J+ExYsLiZa28fS9PlFED5C15+pxVO0fD1pfehfBq8QOokmQAd/g5bi22N1MpsiJyY7GxlAp8aFIvsxklwxJDTsdwDyIsLjBFLtWlJWKJrbVqaTAn8x6R0BkmPOa3xHiNOnXrBz4dI06Bp1AwUJiwMb2PP1wgpcWpd9OkqAJCq3xeTlr+f6YpK6+0mVihqpd6/aN2KBKhYrUNTXpiGIBZQIiQTE+m+JczxNHqnwjW4WSDqJJN5B6xEAiwxVsnnVqoCZ0g+IAxJnqZGwmbxbB+Rz6FSjtOll0sB0NtMght9rb88K8Ej2ndTlV00COKOY7skAlgRJtvBi0+8/LE6cQJYvrUq0pABgEdBzjefXywdmqeW7lSBqYxcSAVCy2kM3hLXPi2I5zhvmf8PhoU0qoAN7qSCDuZBubzMYw4DUgGBm4lI41V70ANMgydz6RG/KTH6YWUGBezLAEKTa5tsL+s+QgziyZ7JnLVyhZSyKKmoNEcoNtjG0HAFHg7T4wyKCCzmCd/HBgCY5TyjnjKo0RO01ax9lO1LahVBEaSKgViYKwpsdrgee+4M4tdHtJTKqVIaZMiTtI+pj5jHnNPKtTK06VRRpEp4yTLkWBtPpAAg774nd3QMNcxGu7RaCZJi0xMWwDYT/xhr1DYyRL6vFmexDSwBYRZQNwu5k7GZtfnGAOMcQP2iloSNVMmNLKQQPBa0CSTMCcJOE9oylSzatVjEkCAWJ8UGJO0CMNX4t3lZwE0hKaMJWSx1spI3ghXYW3MdMLquZQMviKBe+30ln4PxV3pgvTZG2IOowwMGYBMbEHphbxul8MuwDGCqAspJPPlF/igRucccM7S99QWpTIpgQrBiWggxpMCSYFj6WM4LNdMw0mIE2HeAGDF/hkWJg+XuWkd5dtkQDn3lK4plIIIY78re8kXvO+3U3wifiZL6SSNzMTF+s+eqeWPS6bZd7OjORO9Kp5n8SkkWPuRjunwDLPD92Bc2gi0fiBUEGbY4It2REfg0lO7M8AOb1Nr0L+JxJZnOygSJgANNhcb2xY+Hdmstla3eU6od9IULvpJMFgQSPhtHqfLEuay9WiNNDuRTJkKZSCY5xziDbywlz9POsBoo0Un+pj8oA64cAuxBqGECcCCds+KKSUB3MW59cJKefqFVpUVJ1H4Qsk2vaDMRPON/PE1bgVarUWpWdISZCJG9pOom/l/fDnK8Q7lYUCSGVqkXgggBSJIII1WswMchGu4LcydmWwpj/gWXK5RVqKBUJYkQQReBIJJ2GFH/wAITnKamIEtE7wpIjmb4DpcSdtQY31EjwyGBF5i5uJ9/LHXB81U+0oLrEgt4hAaQ0BhaBYHmeWEqTdyrxU00LjTM1aasRFQRyKzyxmLE2ap/kVv6iJJ9TjMbvGV7zw3K1fvGDs2gXIBi/M+oGE1WqO8Ln7sGJJ8UADoBz35+uMxmL8K3c8fEAG+YEYfaDqRVEJAGoQGc78h4Vi0TNpnDXK06eo06bsKkFi5kk+Qnn6mMZjMLy7DaNdQceo9pzmaZzKlZp01pCVJDag1wCSFMlmBBm3pAxBwkBVcGIW5jz+pAxmMxl7VK8Pw18pcuxXBiatRlp94ReSwWPCBN+VjaCdtojF/4ZwAUgC7S5Jvfa5gXAgSeXPG8ZhJNmjKAgXzDmHnMFdRKhgsRpsfOZtbAScdptVamZtMG8WgnYzsRjMZhJHmqMJoCcitorAkiDJSNUzADBuR+Gx88Ku0FSo6rNQqj7AqDDgNo68xuZjzxmMx1CoJM8I4+3/26iMtqcA+ImIW/tJ5Dl54UuT3cqQdUCSL2EyOmMxmPXT4RIzzJqSsigCD/N7/AMthlw/PHVp2mT9Lj+fuRjMZjDuILAFTccLWZkABiZ1abEyJvy6YdrxHNUlGlqkhhTMVSPFpLbTEabz5fPeMwmrkpYg16QbOcUqF211KmqCrAvMkGIPoZi/64hpcfq06JqIf8vUGJkm9yBJid7gT4iJucZjMdpBFmLzG3/L6wcZquwDomkNu0gQVBJgA8gPe+MzDs1MUpAVmknq24FuXrzjpjWMxoURWXIQ20k4ZmqNO1ap4eYCGfFzkb7Ys9TiuVFFnp1WcqBoAQrEEMWM7+MAxuesY1jMLy4wdzKioGIOOY/4BxDKiizK2lmhm1K0gsJN0F/ETeB++JjxqgoPd5gK/mlRhvvPhMxyNpxvGYxMKmUYsx+GpEOLU2ZSapI2Y+Lc7AeEHf288FnjFDSPvgf8AiRz6Ra2N4zGrhUkwMeZrMErZqkCrB0iBsjm//NEfLEOa4xSpmGqWN2KodiOexJ/sMZjMYcK3HjMxkVSvl61u+ZVIIjQ1wR/xQLmZjliL7Dl1EHMkXP8AptJn0JxmMwIwITxFtRNkSZ8tQogMtWZJM6SNhe2mNuf6b4k+0BaC1XqQtXTpIEkAyEJtyO9ufPfGYzG/h0uK8QlqnS6YtnG9g4+mnGYzGYP8Okf4p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8" name="Picture 8" descr="https://encrypted-tbn2.gstatic.com/images?q=tbn:ANd9GcRfwAbEXKFo4lVZJOU403pIiw9FFk4Qdb9k9yUoPsLi9fasJQI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26" y="4149080"/>
            <a:ext cx="3611898" cy="27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371600"/>
          </a:xfrm>
        </p:spPr>
        <p:txBody>
          <a:bodyPr/>
          <a:lstStyle/>
          <a:p>
            <a:pPr eaLnBrk="1" hangingPunct="1"/>
            <a:r>
              <a:rPr lang="es-ES_tradnl" sz="3500" smtClean="0">
                <a:solidFill>
                  <a:srgbClr val="FFCC00"/>
                </a:solidFill>
              </a:rPr>
              <a:t>Ejemplos de Clasificación Taxonómica</a:t>
            </a:r>
            <a:endParaRPr lang="en-US" sz="3500" smtClean="0">
              <a:solidFill>
                <a:srgbClr val="FFCC00"/>
              </a:solidFill>
            </a:endParaRP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077200" cy="4548187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Ser Humano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Girasol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829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Dominio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Reino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Familia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Género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Especie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Animalia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Mammalia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Hominidae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sapiens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Anthophyta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Dicotyledoneae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Asterales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Asteraceae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Helianthus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annuus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0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in título-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7222" r="3958" b="7222"/>
          <a:stretch/>
        </p:blipFill>
        <p:spPr bwMode="auto">
          <a:xfrm>
            <a:off x="35496" y="216024"/>
            <a:ext cx="907351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89038"/>
            <a:ext cx="5005065" cy="533630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MX" sz="2800" dirty="0" smtClean="0"/>
              <a:t>Filósofo griego </a:t>
            </a:r>
            <a:r>
              <a:rPr lang="es-MX" sz="2800" u="sng" dirty="0" smtClean="0">
                <a:solidFill>
                  <a:schemeClr val="hlink"/>
                </a:solidFill>
              </a:rPr>
              <a:t>Aristóteles (350 A.C.)</a:t>
            </a:r>
            <a:r>
              <a:rPr lang="es-MX" sz="2800" dirty="0" smtClean="0">
                <a:solidFill>
                  <a:schemeClr val="hlink"/>
                </a:solidFill>
              </a:rPr>
              <a:t>:</a:t>
            </a:r>
            <a:r>
              <a:rPr lang="es-MX" sz="2800" dirty="0" smtClean="0"/>
              <a:t> dividió en reino </a:t>
            </a:r>
            <a:r>
              <a:rPr lang="es-MX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vegetal y animal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2800" dirty="0" smtClean="0"/>
              <a:t>Introdujo el término </a:t>
            </a:r>
            <a:r>
              <a:rPr lang="es-MX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</a:t>
            </a:r>
            <a:r>
              <a:rPr lang="es-MX" sz="2800" dirty="0" smtClean="0"/>
              <a:t> (“formas similares de vida”).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MX" sz="2800" dirty="0" smtClean="0"/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es-MX" dirty="0" smtClean="0">
              <a:solidFill>
                <a:srgbClr val="7030A0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s-MX" dirty="0" smtClean="0">
                <a:solidFill>
                  <a:srgbClr val="7030A0"/>
                </a:solidFill>
              </a:rPr>
              <a:t>Dividió a los animales según su hábitat en: terrestres, marinos y aéreos.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dirty="0" smtClean="0">
                <a:solidFill>
                  <a:srgbClr val="FF3300"/>
                </a:solidFill>
              </a:rPr>
              <a:t>	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dirty="0" smtClean="0"/>
          </a:p>
        </p:txBody>
      </p:sp>
      <p:sp>
        <p:nvSpPr>
          <p:cNvPr id="38916" name="AutoShape 4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7" name="AutoShape 5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8918" name="Picture 6" descr="aristot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124744"/>
            <a:ext cx="35607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04296" y="5301208"/>
            <a:ext cx="3751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/>
              <a:t>Introduce el sistema jerárquico </a:t>
            </a:r>
            <a:r>
              <a:rPr lang="es-ES_tradnl" dirty="0">
                <a:solidFill>
                  <a:srgbClr val="FF0000"/>
                </a:solidFill>
              </a:rPr>
              <a:t>Animales y plantas</a:t>
            </a:r>
          </a:p>
        </p:txBody>
      </p:sp>
    </p:spTree>
    <p:extLst>
      <p:ext uri="{BB962C8B-B14F-4D97-AF65-F5344CB8AC3E}">
        <p14:creationId xmlns:p14="http://schemas.microsoft.com/office/powerpoint/2010/main" val="32132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972666"/>
            <a:ext cx="4752975" cy="4400550"/>
          </a:xfrm>
        </p:spPr>
        <p:txBody>
          <a:bodyPr/>
          <a:lstStyle/>
          <a:p>
            <a:pPr algn="just" eaLnBrk="1" hangingPunct="1"/>
            <a:r>
              <a:rPr lang="es-MX" sz="2800" dirty="0" smtClean="0"/>
              <a:t>Botánico griego </a:t>
            </a:r>
            <a:r>
              <a:rPr lang="es-MX" sz="28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Teofrasto</a:t>
            </a:r>
            <a:r>
              <a:rPr lang="es-MX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800" dirty="0" smtClean="0"/>
              <a:t>(discípulo de Aristóteles).</a:t>
            </a:r>
          </a:p>
          <a:p>
            <a:pPr lvl="1" algn="just" eaLnBrk="1" hangingPunct="1"/>
            <a:r>
              <a:rPr lang="es-MX" dirty="0" smtClean="0"/>
              <a:t>Desarrolló un sistema para clasificar las plantas según sus hábitos de crecimiento:</a:t>
            </a:r>
          </a:p>
          <a:p>
            <a:pPr lvl="2" algn="just" eaLnBrk="1" hangingPunct="1"/>
            <a:r>
              <a:rPr lang="es-MX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hierbas</a:t>
            </a:r>
          </a:p>
          <a:p>
            <a:pPr lvl="2" algn="just" eaLnBrk="1" hangingPunct="1"/>
            <a:r>
              <a:rPr lang="es-MX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arbustos</a:t>
            </a:r>
          </a:p>
          <a:p>
            <a:pPr lvl="2" algn="just" eaLnBrk="1" hangingPunct="1"/>
            <a:r>
              <a:rPr lang="es-MX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árboles</a:t>
            </a:r>
          </a:p>
          <a:p>
            <a:pPr lvl="1" algn="just" eaLnBrk="1" hangingPunct="1"/>
            <a:r>
              <a:rPr lang="es-MX" dirty="0" smtClean="0"/>
              <a:t>Introdujo la idea de la clasificación basada en similitud de estructuras.</a:t>
            </a:r>
          </a:p>
        </p:txBody>
      </p:sp>
      <p:pic>
        <p:nvPicPr>
          <p:cNvPr id="39940" name="Picture 4" descr="as-teofras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1" y="1340768"/>
            <a:ext cx="2994818" cy="506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32656"/>
            <a:ext cx="4038600" cy="44116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MX" sz="2800" dirty="0" smtClean="0"/>
              <a:t>Los sistemas de </a:t>
            </a:r>
            <a:r>
              <a:rPr lang="es-MX" sz="2800" u="sng" dirty="0" smtClean="0"/>
              <a:t>Aristóteles y Teofrasto </a:t>
            </a:r>
            <a:r>
              <a:rPr lang="es-MX" sz="2800" dirty="0" smtClean="0"/>
              <a:t>se mantuvieron casi 2000 años.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MX" sz="2800" dirty="0" smtClean="0"/>
              <a:t>Hasta los </a:t>
            </a:r>
            <a:r>
              <a:rPr lang="es-MX" sz="2800" dirty="0" smtClean="0">
                <a:solidFill>
                  <a:srgbClr val="00FFFF"/>
                </a:solidFill>
              </a:rPr>
              <a:t>siglos XVI y XVII</a:t>
            </a:r>
            <a:r>
              <a:rPr lang="es-MX" sz="2800" dirty="0" smtClean="0"/>
              <a:t>, cuando los </a:t>
            </a:r>
            <a:r>
              <a:rPr lang="es-MX" sz="2800" dirty="0" smtClean="0">
                <a:solidFill>
                  <a:srgbClr val="00FFFF"/>
                </a:solidFill>
              </a:rPr>
              <a:t>exploradores</a:t>
            </a:r>
            <a:r>
              <a:rPr lang="es-MX" sz="2800" dirty="0" smtClean="0"/>
              <a:t> llevaron a Europa plantas y animales sin identificar de otras tierras.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MX" sz="2800" dirty="0" smtClean="0"/>
              <a:t>Se necesitaba otro sistema e hicieron listas organizadas de acuerdo con las </a:t>
            </a:r>
            <a:r>
              <a:rPr lang="es-MX" sz="2800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estructurales y el valor medicinal. </a:t>
            </a:r>
          </a:p>
        </p:txBody>
      </p:sp>
      <p:pic>
        <p:nvPicPr>
          <p:cNvPr id="40964" name="Picture 4" descr="sab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644900"/>
            <a:ext cx="22733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Cinchona Officin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1325"/>
            <a:ext cx="2095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980033"/>
            <a:ext cx="5328592" cy="6121375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</a:pPr>
            <a:r>
              <a:rPr lang="es-MX" dirty="0" smtClean="0"/>
              <a:t>Vivió 200 años antes que Darwin y Mendel, </a:t>
            </a:r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el primero en observar </a:t>
            </a:r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variaciones en una especie son el resultado natural del entrecruzamiento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es-MX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s-MX" dirty="0" smtClean="0"/>
              <a:t>Entendió la necesidad de dar nombres científicos, y dio a cada organismo un nombre en </a:t>
            </a:r>
            <a:r>
              <a:rPr lang="es-MX" dirty="0" smtClean="0">
                <a:solidFill>
                  <a:srgbClr val="00FFFF"/>
                </a:solidFill>
              </a:rPr>
              <a:t>latín</a:t>
            </a:r>
            <a:r>
              <a:rPr lang="es-MX" dirty="0" smtClean="0"/>
              <a:t>. Ej.: el clavel era </a:t>
            </a:r>
            <a:r>
              <a:rPr lang="es-MX" i="1" dirty="0" err="1" smtClean="0">
                <a:solidFill>
                  <a:srgbClr val="00FFFF"/>
                </a:solidFill>
              </a:rPr>
              <a:t>dianthus</a:t>
            </a:r>
            <a:r>
              <a:rPr lang="es-MX" i="1" dirty="0" smtClean="0">
                <a:solidFill>
                  <a:srgbClr val="00FFFF"/>
                </a:solidFill>
              </a:rPr>
              <a:t> </a:t>
            </a:r>
            <a:r>
              <a:rPr lang="es-MX" i="1" dirty="0" err="1" smtClean="0">
                <a:solidFill>
                  <a:srgbClr val="00FFFF"/>
                </a:solidFill>
              </a:rPr>
              <a:t>floribus</a:t>
            </a:r>
            <a:r>
              <a:rPr lang="es-MX" i="1" dirty="0" smtClean="0">
                <a:solidFill>
                  <a:srgbClr val="00FFFF"/>
                </a:solidFill>
              </a:rPr>
              <a:t> </a:t>
            </a:r>
            <a:r>
              <a:rPr lang="es-MX" i="1" dirty="0" err="1" smtClean="0">
                <a:solidFill>
                  <a:srgbClr val="00FFFF"/>
                </a:solidFill>
              </a:rPr>
              <a:t>solitariis</a:t>
            </a:r>
            <a:endParaRPr lang="es-MX" i="1" dirty="0" smtClean="0">
              <a:solidFill>
                <a:srgbClr val="00FFFF"/>
              </a:solidFill>
            </a:endParaRPr>
          </a:p>
        </p:txBody>
      </p:sp>
      <p:pic>
        <p:nvPicPr>
          <p:cNvPr id="41988" name="Picture 4" descr="raysm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8" y="2420888"/>
            <a:ext cx="32416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15230" y="332656"/>
            <a:ext cx="43712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MX" sz="2600" dirty="0"/>
              <a:t>Botánico inglés </a:t>
            </a:r>
            <a:r>
              <a:rPr lang="es-MX" sz="26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Ray </a:t>
            </a:r>
            <a:r>
              <a:rPr lang="es-MX" sz="2600" dirty="0">
                <a:solidFill>
                  <a:srgbClr val="FF3300"/>
                </a:solidFill>
              </a:rPr>
              <a:t>(1628-1705):</a:t>
            </a:r>
            <a:r>
              <a:rPr lang="es-MX" sz="2600" dirty="0"/>
              <a:t> inventó un método para clasificar las plantas de acuerdo con la </a:t>
            </a:r>
            <a:r>
              <a:rPr lang="es-MX" sz="2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 semilla</a:t>
            </a: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8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355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_tradnl" b="1" dirty="0" smtClean="0"/>
              <a:t>Charles Darwin: </a:t>
            </a:r>
            <a:r>
              <a:rPr lang="es-ES_tradnl" dirty="0" smtClean="0"/>
              <a:t>Propuso que las especies </a:t>
            </a:r>
            <a:r>
              <a:rPr lang="es-ES_tradnl" dirty="0" smtClean="0">
                <a:solidFill>
                  <a:srgbClr val="FF0000"/>
                </a:solidFill>
              </a:rPr>
              <a:t>evolucionan</a:t>
            </a:r>
            <a:r>
              <a:rPr lang="es-ES_tradnl" dirty="0" smtClean="0"/>
              <a:t>, cambian a lo largo del tiempo, proceso que llamó </a:t>
            </a:r>
            <a:r>
              <a:rPr lang="es-ES_tradnl" b="1" dirty="0" smtClean="0">
                <a:solidFill>
                  <a:srgbClr val="FF0000"/>
                </a:solidFill>
              </a:rPr>
              <a:t>selección natural. </a:t>
            </a:r>
            <a:r>
              <a:rPr lang="es-ES" dirty="0"/>
              <a:t>La clasificación debe realizarse por parentesco, no por parecido</a:t>
            </a:r>
            <a:r>
              <a:rPr lang="es-ES" dirty="0" smtClean="0"/>
              <a:t>.</a:t>
            </a:r>
          </a:p>
          <a:p>
            <a:pPr algn="just">
              <a:defRPr/>
            </a:pPr>
            <a:endParaRPr lang="es-ES_tradnl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s-ES_tradnl" sz="2800" b="1" dirty="0" smtClean="0"/>
              <a:t>El </a:t>
            </a:r>
            <a:r>
              <a:rPr lang="es-ES_tradnl" sz="2800" b="1" dirty="0" smtClean="0">
                <a:solidFill>
                  <a:srgbClr val="FF0000"/>
                </a:solidFill>
              </a:rPr>
              <a:t>ADN </a:t>
            </a:r>
            <a:r>
              <a:rPr lang="es-ES_tradnl" sz="2800" dirty="0" smtClean="0"/>
              <a:t>revolucionó a la ciencia ya que permite clasificar a los seres según su historia evolutiva ya que las características se transmiten a las generaciones</a:t>
            </a:r>
          </a:p>
          <a:p>
            <a:pPr marL="0" indent="0" algn="just">
              <a:buNone/>
              <a:defRPr/>
            </a:pPr>
            <a:endParaRPr lang="es-ES_tradnl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 smtClean="0"/>
              <a:t>Historia de la taxonomía</a:t>
            </a:r>
          </a:p>
        </p:txBody>
      </p:sp>
    </p:spTree>
    <p:extLst>
      <p:ext uri="{BB962C8B-B14F-4D97-AF65-F5344CB8AC3E}">
        <p14:creationId xmlns:p14="http://schemas.microsoft.com/office/powerpoint/2010/main" val="20350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1759</Words>
  <Application>Microsoft Office PowerPoint</Application>
  <PresentationFormat>Presentación en pantalla (4:3)</PresentationFormat>
  <Paragraphs>215</Paragraphs>
  <Slides>42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TAXONOMÍA</vt:lpstr>
      <vt:lpstr>Taxonomía</vt:lpstr>
      <vt:lpstr>Historia de la taxonomía</vt:lpstr>
      <vt:lpstr>Presentación de PowerPoint</vt:lpstr>
      <vt:lpstr>Presentación de PowerPoint</vt:lpstr>
      <vt:lpstr>Presentación de PowerPoint</vt:lpstr>
      <vt:lpstr>Presentación de PowerPoint</vt:lpstr>
      <vt:lpstr>Historia de la taxonomía</vt:lpstr>
      <vt:lpstr>Sistema de Linneo</vt:lpstr>
      <vt:lpstr>Aportes importantes.  sabias qué?...</vt:lpstr>
      <vt:lpstr>Presentación de PowerPoint</vt:lpstr>
      <vt:lpstr>CARACTERES TAXONÓMICOS</vt:lpstr>
      <vt:lpstr>Presentación de PowerPoint</vt:lpstr>
      <vt:lpstr>Presentación de PowerPoint</vt:lpstr>
      <vt:lpstr>Presentación de PowerPoint</vt:lpstr>
      <vt:lpstr>Presentación de PowerPoint</vt:lpstr>
      <vt:lpstr>¿ESPECIE?</vt:lpstr>
      <vt:lpstr>¿ESPECIE?</vt:lpstr>
      <vt:lpstr>¿CUÁNTAS ESPECIES HAY?</vt:lpstr>
      <vt:lpstr>Presentación de PowerPoint</vt:lpstr>
      <vt:lpstr>Presentación de PowerPoint</vt:lpstr>
      <vt:lpstr>Presentación de PowerPoint</vt:lpstr>
      <vt:lpstr>La especie y su nomenclatura</vt:lpstr>
      <vt:lpstr>Nomenclatura Binomial</vt:lpstr>
      <vt:lpstr>Nomenclatura Binomial</vt:lpstr>
      <vt:lpstr>La especie y su nomenclatura</vt:lpstr>
      <vt:lpstr>Nombres científicos de seres vivos…</vt:lpstr>
      <vt:lpstr>Presentación de PowerPoint</vt:lpstr>
      <vt:lpstr>LA CLASIFICACIÓN DE LOS SERES VIVOS</vt:lpstr>
      <vt:lpstr>¿Por qué se necesita un sistema de clasificación?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Clasificación Taxonómica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valeria</dc:creator>
  <cp:lastModifiedBy>Colossus User</cp:lastModifiedBy>
  <cp:revision>46</cp:revision>
  <dcterms:created xsi:type="dcterms:W3CDTF">2008-08-30T20:45:46Z</dcterms:created>
  <dcterms:modified xsi:type="dcterms:W3CDTF">2013-03-04T17:11:30Z</dcterms:modified>
</cp:coreProperties>
</file>